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0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135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81D5ABF-3E1E-410E-9B31-9C312E170A52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60F5876-A784-4C51-AAAF-D539BC68CF7B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4B75B9B5-1F42-4551-89AE-AB865735BB97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F816EC2E-950E-4AD2-AFA6-C3898FBA70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33450D24-0F22-4770-936B-34B55DB445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CD05F92-7624-43F8-BE35-EAC27B4FCD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A6414-CCFE-444B-B213-472AC333E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92D499-B468-438B-AB36-5D87A8628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187E8-D327-4637-A4AB-5D17B1F04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41207-C6BC-41B2-9251-E0152270C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F9F35-65C7-4631-B98B-5D71C6DC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D9AB9-96D3-415A-9BE0-D95FB4721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469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C728D8-40A4-4F17-9209-6857941A4B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95DB2C-9D02-47AC-B53E-2C59A91CB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3C4C4-93F2-442A-A09E-F832BC2DE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4EE75-BC05-4FD1-9893-2B1BDEF31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3BEA8-A51B-4B3F-A727-169ED4B64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49406-B6DB-4618-8C0C-6C19147C43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212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080A9-BBFF-48A8-BFDE-36ADE3535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59F08-6313-4AA2-82D3-5428C7989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36842-2A69-4EA6-B659-89416B2AA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8BD5B-7D63-4E06-91D2-142EA20F6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9CBA0-F9AE-40F4-8C48-73A4E0E6C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A23FA-1DFA-49AD-A0F1-CD34DC8E2B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477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F3661-C0C5-4B4D-B75C-69F6EF282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B9F173-1DCC-4284-A2BB-7E1D2E6CD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10744-A6FD-4DF6-9E84-A89E9E88F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D3075-037B-4DB9-AF53-89C2CD677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26EB1-61AD-48C2-AC5B-F83A29EF3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207F8-8E99-4E47-86EE-980CD74313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08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8FEB3-E831-43C4-8769-C40636A76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B56AA-415C-4895-942E-9818CCF008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5F09AB-AEC6-4C8D-81D7-655F72E915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92C1C-1B6F-4843-A1F6-B58C13CA0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5F6732-5500-4F44-ACE8-BD6A1533F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E9A109-C1C4-476F-859E-9F3D6F399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4A8EE-FAA9-46E2-8602-7BB0E22A19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85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39001-666B-400A-B79F-0E2C2874D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1CB741-D0A3-4C5A-875B-5A34F9AB4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7A5FC6-08DE-4846-9441-178CAD3FF6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A49AB-5443-40AA-BAE8-B342CBA67E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D1542D-4F8A-4B14-A45E-34F5E93833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C7A4C2-16CE-4251-982F-A0AD44265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111E7C-C3D3-4689-84EC-E55246026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2C8E01-D41C-4D0D-9222-D0E9888F2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660D6-389C-49E8-A536-232EE8EC84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7962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71345-D522-4348-918B-E336EA84A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A9C3ED-76E3-42FF-A6F5-8DAA0454C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E83850-58C0-4847-A5C6-7C0A71F78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5DF1D8-34C6-4BFE-9919-89A3021B7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8871F-890D-4B9F-BC39-5C69811EDD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126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692CA5-0661-4C5F-9688-5C99C9CC7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CE4EE4-1742-4B15-A38A-0E6EEE2CD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0F6C97-FB4A-4491-AAA1-C94D362AB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95FC3-D051-4FA7-81F2-D9E3B7CC6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08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D4CF5-0FE4-454E-B39F-ABF2AD54D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05601-52B2-421D-88F0-B8828BB4A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C20749-CC84-4431-ACB7-EE3BF0611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D556D9-2530-4A44-9846-EEA263D9D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ECB7E-3E4B-4B86-A436-77B45741E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33FA55-5835-49C3-8DD8-B8977C44C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AC37F-AB7B-4322-BBDC-E097FA89C0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2627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29377-E536-457D-BA79-F054E967A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61B53E-983F-4179-898C-265CF22A3E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377E18-45C5-40AB-88BC-A336E13415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CD665A-8CC2-4BE1-BDB2-7D6348C5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03129-9AE5-4FE4-A129-E487FE6BE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86A1C1-6041-4E31-84DC-3E9AA2782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F683A-F06C-4BB1-BE79-F742A43D96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0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CF50B26-3299-41CD-9D4F-35F6A51DD47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AF9D7C8-A101-4A5E-9475-89CE2C1B648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92FEBA65-8A5C-43FB-84BD-EB0A279B3B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7635C963-BF96-4B09-A016-5D7A444080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6CF3043B-F047-44CA-8664-107E2D805C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C983976-B067-451C-894E-0ED3107F41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F8E54EA-5A2B-4EA7-B4AC-C7CF944E617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Messianic Prophecies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4B436CA1-6682-401B-9258-F88382EDE7C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609600" y="1524000"/>
            <a:ext cx="80772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The Old Testament records over 150 prophecies about the Messiah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The Old Testament was indisputably written before the time of Christ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Copies of the book of Isaiah from the Dead Sea Scrolls date to 150 B.C.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Jesus fulfilled all of the prophecies about the Messiah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Therefore, Jesus is the supernatural Son of God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66FFFF"/>
                </a:solidFill>
              </a:rPr>
              <a:t>	</a:t>
            </a:r>
            <a:r>
              <a:rPr lang="en-US" altLang="en-US" sz="2400" i="1">
                <a:solidFill>
                  <a:srgbClr val="66FFFF"/>
                </a:solidFill>
                <a:effectLst/>
                <a:latin typeface="Antique Olive" pitchFamily="34" charset="0"/>
              </a:rPr>
              <a:t>The following charts contain a partial summary of Messianic prophecies cited in the Old Testament and fulfilled in the New Testament</a:t>
            </a:r>
            <a:r>
              <a:rPr lang="en-US" altLang="en-US" sz="2400" b="1" i="1">
                <a:solidFill>
                  <a:srgbClr val="00FF00"/>
                </a:solidFill>
                <a:effectLst/>
                <a:latin typeface="Antique Olive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41" name="Group 69">
            <a:extLst>
              <a:ext uri="{FF2B5EF4-FFF2-40B4-BE49-F238E27FC236}">
                <a16:creationId xmlns:a16="http://schemas.microsoft.com/office/drawing/2014/main" id="{2A3E59DE-D63C-417A-BB92-699E3FB278BE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609600"/>
          <a:ext cx="8458200" cy="5889625"/>
        </p:xfrm>
        <a:graphic>
          <a:graphicData uri="http://schemas.openxmlformats.org/drawingml/2006/table">
            <a:tbl>
              <a:tblPr/>
              <a:tblGrid>
                <a:gridCol w="1677988">
                  <a:extLst>
                    <a:ext uri="{9D8B030D-6E8A-4147-A177-3AD203B41FA5}">
                      <a16:colId xmlns:a16="http://schemas.microsoft.com/office/drawing/2014/main" val="2688561785"/>
                    </a:ext>
                  </a:extLst>
                </a:gridCol>
                <a:gridCol w="5046662">
                  <a:extLst>
                    <a:ext uri="{9D8B030D-6E8A-4147-A177-3AD203B41FA5}">
                      <a16:colId xmlns:a16="http://schemas.microsoft.com/office/drawing/2014/main" val="635174546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3258261539"/>
                    </a:ext>
                  </a:extLst>
                </a:gridCol>
              </a:tblGrid>
              <a:tr h="546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Passage From Isaiah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Characteristic of the Messiah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Fulfillment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037408"/>
                  </a:ext>
                </a:extLst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7:14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He will be born of a virgin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Mt. 1:23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0558271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11:1; 10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He will be of the Davidic line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Mt. 1:1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3066834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28:16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He is the cornerstone of the foundation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Ro. 9:32-3; 10:11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49625"/>
                  </a:ext>
                </a:extLst>
              </a:tr>
              <a:tr h="546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42:1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He will have the Lord’s Spirit upon Him and the Lord will uphold Him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Mt. 3:15-7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1274359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49:7; 53:1-3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He will be rejected by Israel and the nations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John 12:37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305455"/>
                  </a:ext>
                </a:extLst>
              </a:tr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42:6; 49:6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He will extend salvation to the end of the earth and be a light to the gentiles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Mt. 28:18-20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Acts 1:7-8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118363"/>
                  </a:ext>
                </a:extLst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50:4-5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He will be obedient to the Lord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Mt. 26:39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8176957"/>
                  </a:ext>
                </a:extLst>
              </a:tr>
              <a:tr h="544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50:6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He will give His back to be struck, His beard to be plucked, and His face to be spit upon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Mt. 27:26, 30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0050697"/>
                  </a:ext>
                </a:extLst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52:14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He will be disfigured by torture and cruelty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Mt. 27:27-30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7558376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53:1-3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He will be despised and rejected by men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Mark 15:29-32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621681"/>
                  </a:ext>
                </a:extLst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53:4-6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He will be stricken and afflicted  for our sins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Mark 15:25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019791"/>
                  </a:ext>
                </a:extLst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53:5-6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He will be a sin offering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Ro. 4:25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079446"/>
                  </a:ext>
                </a:extLst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53:7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He did not speak to defend Himself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Mt. 27:13-14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766767"/>
                  </a:ext>
                </a:extLst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53:9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He will be given a grave with the rich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Mt. 27:56-60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3597404"/>
                  </a:ext>
                </a:extLst>
              </a:tr>
            </a:tbl>
          </a:graphicData>
        </a:graphic>
      </p:graphicFrame>
      <p:sp>
        <p:nvSpPr>
          <p:cNvPr id="3142" name="Text Box 70">
            <a:extLst>
              <a:ext uri="{FF2B5EF4-FFF2-40B4-BE49-F238E27FC236}">
                <a16:creationId xmlns:a16="http://schemas.microsoft.com/office/drawing/2014/main" id="{20BBE0C8-894C-4FEB-A5B1-E74E288EC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75" y="112713"/>
            <a:ext cx="5176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/>
              <a:t>Messianic Prophecy in the Book of Isaiah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39026C0-FAA8-462E-944D-85B09517E41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388938"/>
          </a:xfrm>
        </p:spPr>
        <p:txBody>
          <a:bodyPr/>
          <a:lstStyle/>
          <a:p>
            <a:r>
              <a:rPr lang="en-US" altLang="en-US" sz="2800"/>
              <a:t>Jesus Miraculously Fulfilled Messianic Prophecy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72E638A-8F91-4764-A8E7-055F95BCA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762000"/>
            <a:ext cx="6823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2000" b="1">
                <a:solidFill>
                  <a:srgbClr val="000000"/>
                </a:solidFill>
                <a:cs typeface="Times New Roman" panose="02020603050405020304" pitchFamily="18" charset="0"/>
              </a:rPr>
              <a:t>Selected Messianic Prophecies Fulfilled in Christ’s Life</a:t>
            </a:r>
            <a:endParaRPr lang="en-US" altLang="en-US" sz="3200" b="1">
              <a:solidFill>
                <a:srgbClr val="000000"/>
              </a:solidFill>
            </a:endParaRPr>
          </a:p>
        </p:txBody>
      </p:sp>
      <p:graphicFrame>
        <p:nvGraphicFramePr>
          <p:cNvPr id="5177" name="Group 57">
            <a:extLst>
              <a:ext uri="{FF2B5EF4-FFF2-40B4-BE49-F238E27FC236}">
                <a16:creationId xmlns:a16="http://schemas.microsoft.com/office/drawing/2014/main" id="{E649A086-2229-4F38-8C86-CA667632C3AE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1143000"/>
          <a:ext cx="8915400" cy="5114925"/>
        </p:xfrm>
        <a:graphic>
          <a:graphicData uri="http://schemas.openxmlformats.org/drawingml/2006/table">
            <a:tbl>
              <a:tblPr/>
              <a:tblGrid>
                <a:gridCol w="4521200">
                  <a:extLst>
                    <a:ext uri="{9D8B030D-6E8A-4147-A177-3AD203B41FA5}">
                      <a16:colId xmlns:a16="http://schemas.microsoft.com/office/drawing/2014/main" val="2393959247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712774280"/>
                    </a:ext>
                  </a:extLst>
                </a:gridCol>
                <a:gridCol w="2162175">
                  <a:extLst>
                    <a:ext uri="{9D8B030D-6E8A-4147-A177-3AD203B41FA5}">
                      <a16:colId xmlns:a16="http://schemas.microsoft.com/office/drawing/2014/main" val="677299636"/>
                    </a:ext>
                  </a:extLst>
                </a:gridCol>
              </a:tblGrid>
              <a:tr h="830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Prophecy Concerning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Messiah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Old Testament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Prophecy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 Testament Fulfillment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1029789"/>
                  </a:ext>
                </a:extLst>
              </a:tr>
              <a:tr h="357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Messiah will be born to a virgin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Isaiah 7:14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Matthew 1:23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6889562"/>
                  </a:ext>
                </a:extLst>
              </a:tr>
              <a:tr h="357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Messiah will be born in Bethlehem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Micah 5:2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Matthew 2:1,6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8478921"/>
                  </a:ext>
                </a:extLst>
              </a:tr>
              <a:tr h="590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Messiah will enter Jerusalem to cheering crowds and riding on a colt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Zechariah 9:9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Matthew 21:1-11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359956"/>
                  </a:ext>
                </a:extLst>
              </a:tr>
              <a:tr h="357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Messiah will be betrayed for 30 pieces of silver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Zechariah 11:12-13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Matthew 26:14-16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560773"/>
                  </a:ext>
                </a:extLst>
              </a:tr>
              <a:tr h="357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Messiah, offered drink mixed with gall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Psalm 69:21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Matthew 27:34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0473144"/>
                  </a:ext>
                </a:extLst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Messiah’s clothes to be gambled for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Psalm 22:18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Matthew 27:35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145250"/>
                  </a:ext>
                </a:extLst>
              </a:tr>
              <a:tr h="357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Messiah’s trust in God to be mocked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Psalm 22:7-8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Matthew 27:43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7456368"/>
                  </a:ext>
                </a:extLst>
              </a:tr>
              <a:tr h="357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Messiah to be pierced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Zechariah 12:10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John 19:34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4969803"/>
                  </a:ext>
                </a:extLst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Messiah’s grave to be among the rich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Isaiah 53:9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Matthew 27:57-60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165002"/>
                  </a:ext>
                </a:extLst>
              </a:tr>
              <a:tr h="357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Messiah will be resurrected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Psalm 16:10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Acts 2:24-28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516593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19</TotalTime>
  <Words>407</Words>
  <Application>Microsoft Office PowerPoint</Application>
  <PresentationFormat>On-screen Show (4:3)</PresentationFormat>
  <Paragraphs>93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Wingdings</vt:lpstr>
      <vt:lpstr>Antique Olive</vt:lpstr>
      <vt:lpstr>Times New Roman</vt:lpstr>
      <vt:lpstr>Clouds</vt:lpstr>
      <vt:lpstr>Messianic Prophecies</vt:lpstr>
      <vt:lpstr>PowerPoint Presentation</vt:lpstr>
      <vt:lpstr>Jesus Miraculously Fulfilled Messianic Prophecy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Cote</dc:creator>
  <cp:lastModifiedBy>Dan Cote</cp:lastModifiedBy>
  <cp:revision>4</cp:revision>
  <dcterms:created xsi:type="dcterms:W3CDTF">2007-04-04T01:23:22Z</dcterms:created>
  <dcterms:modified xsi:type="dcterms:W3CDTF">2020-03-15T23:17:31Z</dcterms:modified>
</cp:coreProperties>
</file>