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321" r:id="rId2"/>
    <p:sldId id="322" r:id="rId3"/>
    <p:sldId id="323" r:id="rId4"/>
    <p:sldId id="324" r:id="rId5"/>
    <p:sldId id="325" r:id="rId6"/>
    <p:sldId id="326" r:id="rId7"/>
    <p:sldId id="327" r:id="rId8"/>
    <p:sldId id="328" r:id="rId9"/>
    <p:sldId id="329" r:id="rId10"/>
    <p:sldId id="353" r:id="rId11"/>
    <p:sldId id="331" r:id="rId12"/>
    <p:sldId id="354" r:id="rId13"/>
    <p:sldId id="333" r:id="rId14"/>
    <p:sldId id="334"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 id="348" r:id="rId28"/>
    <p:sldId id="349" r:id="rId29"/>
    <p:sldId id="350" r:id="rId30"/>
    <p:sldId id="351" r:id="rId31"/>
    <p:sldId id="257" r:id="rId32"/>
    <p:sldId id="258" r:id="rId33"/>
    <p:sldId id="259" r:id="rId34"/>
    <p:sldId id="355" r:id="rId35"/>
    <p:sldId id="263" r:id="rId36"/>
    <p:sldId id="260" r:id="rId37"/>
    <p:sldId id="261" r:id="rId38"/>
    <p:sldId id="262" r:id="rId39"/>
    <p:sldId id="319" r:id="rId40"/>
    <p:sldId id="264" r:id="rId41"/>
    <p:sldId id="292" r:id="rId42"/>
    <p:sldId id="265" r:id="rId43"/>
    <p:sldId id="266" r:id="rId44"/>
    <p:sldId id="267" r:id="rId45"/>
    <p:sldId id="268" r:id="rId46"/>
    <p:sldId id="269" r:id="rId47"/>
    <p:sldId id="270" r:id="rId48"/>
    <p:sldId id="271" r:id="rId49"/>
    <p:sldId id="272" r:id="rId50"/>
    <p:sldId id="273" r:id="rId51"/>
    <p:sldId id="274" r:id="rId52"/>
    <p:sldId id="275" r:id="rId53"/>
    <p:sldId id="276" r:id="rId54"/>
    <p:sldId id="277" r:id="rId55"/>
    <p:sldId id="278" r:id="rId56"/>
    <p:sldId id="279" r:id="rId57"/>
    <p:sldId id="280" r:id="rId58"/>
    <p:sldId id="293" r:id="rId59"/>
    <p:sldId id="294" r:id="rId60"/>
    <p:sldId id="295" r:id="rId61"/>
    <p:sldId id="296" r:id="rId62"/>
    <p:sldId id="297" r:id="rId63"/>
    <p:sldId id="298" r:id="rId64"/>
    <p:sldId id="299" r:id="rId65"/>
    <p:sldId id="300" r:id="rId66"/>
    <p:sldId id="301" r:id="rId67"/>
    <p:sldId id="302" r:id="rId68"/>
    <p:sldId id="303" r:id="rId69"/>
    <p:sldId id="281" r:id="rId70"/>
    <p:sldId id="282" r:id="rId71"/>
    <p:sldId id="304" r:id="rId72"/>
    <p:sldId id="305" r:id="rId73"/>
    <p:sldId id="306" r:id="rId74"/>
    <p:sldId id="307" r:id="rId75"/>
    <p:sldId id="290" r:id="rId76"/>
    <p:sldId id="310" r:id="rId77"/>
    <p:sldId id="309" r:id="rId78"/>
    <p:sldId id="308" r:id="rId79"/>
    <p:sldId id="311" r:id="rId80"/>
    <p:sldId id="283" r:id="rId81"/>
    <p:sldId id="312" r:id="rId82"/>
    <p:sldId id="284" r:id="rId83"/>
    <p:sldId id="286" r:id="rId84"/>
    <p:sldId id="287" r:id="rId85"/>
    <p:sldId id="314" r:id="rId86"/>
    <p:sldId id="318" r:id="rId87"/>
    <p:sldId id="315" r:id="rId88"/>
    <p:sldId id="288" r:id="rId89"/>
    <p:sldId id="316" r:id="rId90"/>
    <p:sldId id="317" r:id="rId91"/>
    <p:sldId id="289" r:id="rId92"/>
    <p:sldId id="291" r:id="rId9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790" autoAdjust="0"/>
    <p:restoredTop sz="94660"/>
  </p:normalViewPr>
  <p:slideViewPr>
    <p:cSldViewPr>
      <p:cViewPr varScale="1">
        <p:scale>
          <a:sx n="64" d="100"/>
          <a:sy n="64" d="100"/>
        </p:scale>
        <p:origin x="166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488"/>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a:extLst>
              <a:ext uri="{FF2B5EF4-FFF2-40B4-BE49-F238E27FC236}">
                <a16:creationId xmlns:a16="http://schemas.microsoft.com/office/drawing/2014/main" id="{627F9F79-F145-47E3-9D6B-8CC299277685}"/>
              </a:ext>
            </a:extLst>
          </p:cNvPr>
          <p:cNvGrpSpPr>
            <a:grpSpLocks/>
          </p:cNvGrpSpPr>
          <p:nvPr/>
        </p:nvGrpSpPr>
        <p:grpSpPr bwMode="auto">
          <a:xfrm>
            <a:off x="0" y="0"/>
            <a:ext cx="9144000" cy="6856413"/>
            <a:chOff x="0" y="0"/>
            <a:chExt cx="5760" cy="4319"/>
          </a:xfrm>
        </p:grpSpPr>
        <p:sp>
          <p:nvSpPr>
            <p:cNvPr id="5" name="Freeform 3">
              <a:extLst>
                <a:ext uri="{FF2B5EF4-FFF2-40B4-BE49-F238E27FC236}">
                  <a16:creationId xmlns:a16="http://schemas.microsoft.com/office/drawing/2014/main" id="{0F95CB50-421A-469B-86A1-3ECB78082368}"/>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6" name="Freeform 4">
              <a:extLst>
                <a:ext uri="{FF2B5EF4-FFF2-40B4-BE49-F238E27FC236}">
                  <a16:creationId xmlns:a16="http://schemas.microsoft.com/office/drawing/2014/main" id="{D31B789F-6C98-459C-8F3E-DA2883DD85DC}"/>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7" name="Freeform 5">
              <a:extLst>
                <a:ext uri="{FF2B5EF4-FFF2-40B4-BE49-F238E27FC236}">
                  <a16:creationId xmlns:a16="http://schemas.microsoft.com/office/drawing/2014/main" id="{EB884C10-73F6-427D-BF49-53D261E1E461}"/>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8" name="Freeform 6">
              <a:extLst>
                <a:ext uri="{FF2B5EF4-FFF2-40B4-BE49-F238E27FC236}">
                  <a16:creationId xmlns:a16="http://schemas.microsoft.com/office/drawing/2014/main" id="{3AE0F349-DF63-43B1-81D4-6992FE3A13FF}"/>
                </a:ext>
              </a:extLst>
            </p:cNvPr>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endParaRPr>
            </a:p>
          </p:txBody>
        </p:sp>
        <p:sp>
          <p:nvSpPr>
            <p:cNvPr id="9" name="Freeform 7">
              <a:extLst>
                <a:ext uri="{FF2B5EF4-FFF2-40B4-BE49-F238E27FC236}">
                  <a16:creationId xmlns:a16="http://schemas.microsoft.com/office/drawing/2014/main" id="{B0D4196A-74A1-4167-BA26-8BDBF63B1B7B}"/>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endParaRPr>
            </a:p>
          </p:txBody>
        </p:sp>
        <p:sp>
          <p:nvSpPr>
            <p:cNvPr id="10" name="Freeform 8">
              <a:extLst>
                <a:ext uri="{FF2B5EF4-FFF2-40B4-BE49-F238E27FC236}">
                  <a16:creationId xmlns:a16="http://schemas.microsoft.com/office/drawing/2014/main" id="{8E391CB6-4866-4E35-91EF-2C1A0BBC941F}"/>
                </a:ext>
              </a:extLst>
            </p:cNvPr>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latin typeface="Arial" charset="0"/>
              </a:endParaRPr>
            </a:p>
          </p:txBody>
        </p:sp>
        <p:sp>
          <p:nvSpPr>
            <p:cNvPr id="11" name="Freeform 9">
              <a:extLst>
                <a:ext uri="{FF2B5EF4-FFF2-40B4-BE49-F238E27FC236}">
                  <a16:creationId xmlns:a16="http://schemas.microsoft.com/office/drawing/2014/main" id="{F0971382-FCE4-4E93-BF30-35DF9653EFBA}"/>
                </a:ext>
              </a:extLst>
            </p:cNvPr>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latin typeface="Arial" charset="0"/>
              </a:endParaRPr>
            </a:p>
          </p:txBody>
        </p:sp>
        <p:sp>
          <p:nvSpPr>
            <p:cNvPr id="12" name="Freeform 10">
              <a:extLst>
                <a:ext uri="{FF2B5EF4-FFF2-40B4-BE49-F238E27FC236}">
                  <a16:creationId xmlns:a16="http://schemas.microsoft.com/office/drawing/2014/main" id="{B9CCCD76-E54A-4ABD-ACA7-D15D4C094F07}"/>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ndParaRPr>
            </a:p>
          </p:txBody>
        </p:sp>
        <p:sp>
          <p:nvSpPr>
            <p:cNvPr id="13" name="Freeform 11">
              <a:extLst>
                <a:ext uri="{FF2B5EF4-FFF2-40B4-BE49-F238E27FC236}">
                  <a16:creationId xmlns:a16="http://schemas.microsoft.com/office/drawing/2014/main" id="{9BFEE9B3-4BAB-40CC-9634-55BDC83F079D}"/>
                </a:ext>
              </a:extLst>
            </p:cNvPr>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latin typeface="Arial" charset="0"/>
              </a:endParaRPr>
            </a:p>
          </p:txBody>
        </p:sp>
        <p:sp>
          <p:nvSpPr>
            <p:cNvPr id="14" name="Freeform 12">
              <a:extLst>
                <a:ext uri="{FF2B5EF4-FFF2-40B4-BE49-F238E27FC236}">
                  <a16:creationId xmlns:a16="http://schemas.microsoft.com/office/drawing/2014/main" id="{675B93EA-3B78-4F4F-AE99-90CEB57199C3}"/>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endParaRPr>
            </a:p>
          </p:txBody>
        </p:sp>
        <p:sp>
          <p:nvSpPr>
            <p:cNvPr id="15" name="Freeform 13">
              <a:extLst>
                <a:ext uri="{FF2B5EF4-FFF2-40B4-BE49-F238E27FC236}">
                  <a16:creationId xmlns:a16="http://schemas.microsoft.com/office/drawing/2014/main" id="{3C582A1B-D672-4A76-81D7-A084C41FC1D5}"/>
                </a:ext>
              </a:extLst>
            </p:cNvPr>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latin typeface="Arial" charset="0"/>
              </a:endParaRPr>
            </a:p>
          </p:txBody>
        </p:sp>
        <p:sp>
          <p:nvSpPr>
            <p:cNvPr id="16" name="Freeform 14">
              <a:extLst>
                <a:ext uri="{FF2B5EF4-FFF2-40B4-BE49-F238E27FC236}">
                  <a16:creationId xmlns:a16="http://schemas.microsoft.com/office/drawing/2014/main" id="{BECC1219-A1E8-43A2-AFD6-0442A2E054A8}"/>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7" name="Freeform 15">
              <a:extLst>
                <a:ext uri="{FF2B5EF4-FFF2-40B4-BE49-F238E27FC236}">
                  <a16:creationId xmlns:a16="http://schemas.microsoft.com/office/drawing/2014/main" id="{D5919EDE-DD92-49BB-84CE-47CF1D377ACA}"/>
                </a:ext>
              </a:extLst>
            </p:cNvPr>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endParaRPr>
            </a:p>
          </p:txBody>
        </p:sp>
        <p:sp>
          <p:nvSpPr>
            <p:cNvPr id="18" name="Freeform 16">
              <a:extLst>
                <a:ext uri="{FF2B5EF4-FFF2-40B4-BE49-F238E27FC236}">
                  <a16:creationId xmlns:a16="http://schemas.microsoft.com/office/drawing/2014/main" id="{9A765D33-D269-4AEE-BFCF-93E69C5B0033}"/>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9" name="Freeform 17">
              <a:extLst>
                <a:ext uri="{FF2B5EF4-FFF2-40B4-BE49-F238E27FC236}">
                  <a16:creationId xmlns:a16="http://schemas.microsoft.com/office/drawing/2014/main" id="{A443D299-3E2F-47AA-ADE1-F16072002901}"/>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0" name="Freeform 18">
              <a:extLst>
                <a:ext uri="{FF2B5EF4-FFF2-40B4-BE49-F238E27FC236}">
                  <a16:creationId xmlns:a16="http://schemas.microsoft.com/office/drawing/2014/main" id="{7D0F9ED1-B2AC-4F7B-B3C1-32130DCC5CA0}"/>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endParaRPr>
            </a:p>
          </p:txBody>
        </p:sp>
        <p:sp>
          <p:nvSpPr>
            <p:cNvPr id="21" name="Freeform 19">
              <a:extLst>
                <a:ext uri="{FF2B5EF4-FFF2-40B4-BE49-F238E27FC236}">
                  <a16:creationId xmlns:a16="http://schemas.microsoft.com/office/drawing/2014/main" id="{177C1F37-F8E2-4053-B56C-0107FAF81B9F}"/>
                </a:ext>
              </a:extLst>
            </p:cNvPr>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latin typeface="Arial" charset="0"/>
              </a:endParaRPr>
            </a:p>
          </p:txBody>
        </p:sp>
        <p:sp>
          <p:nvSpPr>
            <p:cNvPr id="22" name="Freeform 20">
              <a:extLst>
                <a:ext uri="{FF2B5EF4-FFF2-40B4-BE49-F238E27FC236}">
                  <a16:creationId xmlns:a16="http://schemas.microsoft.com/office/drawing/2014/main" id="{58B8FBC0-C88D-4820-BEA5-437A007EA665}"/>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3" name="Freeform 21">
              <a:extLst>
                <a:ext uri="{FF2B5EF4-FFF2-40B4-BE49-F238E27FC236}">
                  <a16:creationId xmlns:a16="http://schemas.microsoft.com/office/drawing/2014/main" id="{FE42A67F-E300-4F90-BAB6-6DC6710FB520}"/>
                </a:ext>
              </a:extLst>
            </p:cNvPr>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latin typeface="Arial" charset="0"/>
              </a:endParaRPr>
            </a:p>
          </p:txBody>
        </p:sp>
        <p:sp>
          <p:nvSpPr>
            <p:cNvPr id="24" name="Freeform 22">
              <a:extLst>
                <a:ext uri="{FF2B5EF4-FFF2-40B4-BE49-F238E27FC236}">
                  <a16:creationId xmlns:a16="http://schemas.microsoft.com/office/drawing/2014/main" id="{401D9267-DCF6-4DA5-8667-A120E3A87549}"/>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25" name="Freeform 23">
              <a:extLst>
                <a:ext uri="{FF2B5EF4-FFF2-40B4-BE49-F238E27FC236}">
                  <a16:creationId xmlns:a16="http://schemas.microsoft.com/office/drawing/2014/main" id="{8AAED360-0CAB-4358-BF9D-7E82438F039A}"/>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endParaRPr>
            </a:p>
          </p:txBody>
        </p:sp>
        <p:sp>
          <p:nvSpPr>
            <p:cNvPr id="26" name="Freeform 24">
              <a:extLst>
                <a:ext uri="{FF2B5EF4-FFF2-40B4-BE49-F238E27FC236}">
                  <a16:creationId xmlns:a16="http://schemas.microsoft.com/office/drawing/2014/main" id="{A6DE4561-3FC4-4754-90AE-4CF71324BD10}"/>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endParaRPr>
            </a:p>
          </p:txBody>
        </p:sp>
        <p:sp>
          <p:nvSpPr>
            <p:cNvPr id="27" name="Freeform 25">
              <a:extLst>
                <a:ext uri="{FF2B5EF4-FFF2-40B4-BE49-F238E27FC236}">
                  <a16:creationId xmlns:a16="http://schemas.microsoft.com/office/drawing/2014/main" id="{2C1467B8-03FF-41CC-9A37-E61BFCC9157A}"/>
                </a:ext>
              </a:extLst>
            </p:cNvPr>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latin typeface="Arial" charset="0"/>
              </a:endParaRPr>
            </a:p>
          </p:txBody>
        </p:sp>
        <p:sp>
          <p:nvSpPr>
            <p:cNvPr id="28" name="Freeform 26">
              <a:extLst>
                <a:ext uri="{FF2B5EF4-FFF2-40B4-BE49-F238E27FC236}">
                  <a16:creationId xmlns:a16="http://schemas.microsoft.com/office/drawing/2014/main" id="{DD952BB2-EB55-42FD-AE55-FD6B74851551}"/>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sp>
          <p:nvSpPr>
            <p:cNvPr id="29" name="Freeform 27">
              <a:extLst>
                <a:ext uri="{FF2B5EF4-FFF2-40B4-BE49-F238E27FC236}">
                  <a16:creationId xmlns:a16="http://schemas.microsoft.com/office/drawing/2014/main" id="{1A9DA9EF-384C-4D45-83E0-EA91463C4C9C}"/>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sp>
          <p:nvSpPr>
            <p:cNvPr id="30" name="Freeform 28">
              <a:extLst>
                <a:ext uri="{FF2B5EF4-FFF2-40B4-BE49-F238E27FC236}">
                  <a16:creationId xmlns:a16="http://schemas.microsoft.com/office/drawing/2014/main" id="{789FD481-7B1D-4F04-9B18-F547B08C11AC}"/>
                </a:ext>
              </a:extLst>
            </p:cNvPr>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latin typeface="Arial" charset="0"/>
              </a:endParaRPr>
            </a:p>
          </p:txBody>
        </p:sp>
        <p:sp>
          <p:nvSpPr>
            <p:cNvPr id="31" name="Freeform 29">
              <a:extLst>
                <a:ext uri="{FF2B5EF4-FFF2-40B4-BE49-F238E27FC236}">
                  <a16:creationId xmlns:a16="http://schemas.microsoft.com/office/drawing/2014/main" id="{4C82CD45-64A7-49AC-9040-9AE6811E4976}"/>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32" name="Freeform 30">
              <a:extLst>
                <a:ext uri="{FF2B5EF4-FFF2-40B4-BE49-F238E27FC236}">
                  <a16:creationId xmlns:a16="http://schemas.microsoft.com/office/drawing/2014/main" id="{11849654-E8D3-49A4-9BE1-37F2470FB64F}"/>
                </a:ext>
              </a:extLst>
            </p:cNvPr>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latin typeface="Arial" charset="0"/>
              </a:endParaRPr>
            </a:p>
          </p:txBody>
        </p:sp>
        <p:sp>
          <p:nvSpPr>
            <p:cNvPr id="33" name="Freeform 31">
              <a:extLst>
                <a:ext uri="{FF2B5EF4-FFF2-40B4-BE49-F238E27FC236}">
                  <a16:creationId xmlns:a16="http://schemas.microsoft.com/office/drawing/2014/main" id="{911B7F81-E7F6-434F-8D3D-F2BF38D4D628}"/>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34" name="Freeform 32">
              <a:extLst>
                <a:ext uri="{FF2B5EF4-FFF2-40B4-BE49-F238E27FC236}">
                  <a16:creationId xmlns:a16="http://schemas.microsoft.com/office/drawing/2014/main" id="{56C7E171-1CD3-4C90-8BE8-B7ECDE346D52}"/>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endParaRPr>
            </a:p>
          </p:txBody>
        </p:sp>
        <p:sp>
          <p:nvSpPr>
            <p:cNvPr id="35" name="Freeform 33">
              <a:extLst>
                <a:ext uri="{FF2B5EF4-FFF2-40B4-BE49-F238E27FC236}">
                  <a16:creationId xmlns:a16="http://schemas.microsoft.com/office/drawing/2014/main" id="{1FCAD3A0-CBA3-4B94-812D-9F13C73C7B92}"/>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36" name="Freeform 34">
              <a:extLst>
                <a:ext uri="{FF2B5EF4-FFF2-40B4-BE49-F238E27FC236}">
                  <a16:creationId xmlns:a16="http://schemas.microsoft.com/office/drawing/2014/main" id="{A7A2C9BE-A0A2-49ED-BE73-37F08DF1900B}"/>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37" name="Freeform 35">
              <a:extLst>
                <a:ext uri="{FF2B5EF4-FFF2-40B4-BE49-F238E27FC236}">
                  <a16:creationId xmlns:a16="http://schemas.microsoft.com/office/drawing/2014/main" id="{356746FA-20A7-41F6-ACF7-D34783A454E1}"/>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sp>
          <p:nvSpPr>
            <p:cNvPr id="38" name="Freeform 36">
              <a:extLst>
                <a:ext uri="{FF2B5EF4-FFF2-40B4-BE49-F238E27FC236}">
                  <a16:creationId xmlns:a16="http://schemas.microsoft.com/office/drawing/2014/main" id="{87BDA56C-9B5C-423B-B72F-F0CDC579112E}"/>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39" name="Freeform 37">
              <a:extLst>
                <a:ext uri="{FF2B5EF4-FFF2-40B4-BE49-F238E27FC236}">
                  <a16:creationId xmlns:a16="http://schemas.microsoft.com/office/drawing/2014/main" id="{B5D960FA-C188-4D91-874A-11B22C5ABEF3}"/>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40" name="Freeform 38">
              <a:extLst>
                <a:ext uri="{FF2B5EF4-FFF2-40B4-BE49-F238E27FC236}">
                  <a16:creationId xmlns:a16="http://schemas.microsoft.com/office/drawing/2014/main" id="{C48CF5E8-5C74-4E14-945B-994473724AB1}"/>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grpSp>
          <p:nvGrpSpPr>
            <p:cNvPr id="41" name="Group 39">
              <a:extLst>
                <a:ext uri="{FF2B5EF4-FFF2-40B4-BE49-F238E27FC236}">
                  <a16:creationId xmlns:a16="http://schemas.microsoft.com/office/drawing/2014/main" id="{1F55D5DE-4BB2-4627-A4B4-4580F9B4198E}"/>
                </a:ext>
              </a:extLst>
            </p:cNvPr>
            <p:cNvGrpSpPr>
              <a:grpSpLocks/>
            </p:cNvGrpSpPr>
            <p:nvPr userDrawn="1"/>
          </p:nvGrpSpPr>
          <p:grpSpPr bwMode="auto">
            <a:xfrm>
              <a:off x="0" y="1632"/>
              <a:ext cx="5758" cy="1858"/>
              <a:chOff x="0" y="1632"/>
              <a:chExt cx="5758" cy="1858"/>
            </a:xfrm>
          </p:grpSpPr>
          <p:sp>
            <p:nvSpPr>
              <p:cNvPr id="42" name="Freeform 40">
                <a:extLst>
                  <a:ext uri="{FF2B5EF4-FFF2-40B4-BE49-F238E27FC236}">
                    <a16:creationId xmlns:a16="http://schemas.microsoft.com/office/drawing/2014/main" id="{39FDB758-59A4-4B7C-BE30-996542B9F683}"/>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ndParaRPr>
              </a:p>
            </p:txBody>
          </p:sp>
          <p:sp>
            <p:nvSpPr>
              <p:cNvPr id="43" name="Freeform 41">
                <a:extLst>
                  <a:ext uri="{FF2B5EF4-FFF2-40B4-BE49-F238E27FC236}">
                    <a16:creationId xmlns:a16="http://schemas.microsoft.com/office/drawing/2014/main" id="{7BE0BA80-780D-4C98-97EC-5F541162DDA4}"/>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endParaRPr>
              </a:p>
            </p:txBody>
          </p:sp>
        </p:grpSp>
      </p:grpSp>
      <p:sp>
        <p:nvSpPr>
          <p:cNvPr id="147498"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147499" name="Rectangle 43"/>
          <p:cNvSpPr>
            <a:spLocks noGrp="1" noChangeArrowheads="1"/>
          </p:cNvSpPr>
          <p:nvPr>
            <p:ph type="subTitle" sz="quarter" idx="1"/>
          </p:nvPr>
        </p:nvSpPr>
        <p:spPr>
          <a:xfrm>
            <a:off x="609600" y="3886200"/>
            <a:ext cx="7924800" cy="1752600"/>
          </a:xfrm>
        </p:spPr>
        <p:txBody>
          <a:bodyPr/>
          <a:lstStyle>
            <a:lvl1pPr marL="0" indent="0" algn="ctr">
              <a:buFont typeface="Wingdings" pitchFamily="2" charset="2"/>
              <a:buNone/>
              <a:defRPr sz="3600"/>
            </a:lvl1pPr>
          </a:lstStyle>
          <a:p>
            <a:endParaRPr lang="en-US" dirty="0"/>
          </a:p>
        </p:txBody>
      </p:sp>
      <p:sp>
        <p:nvSpPr>
          <p:cNvPr id="44" name="Rectangle 44">
            <a:extLst>
              <a:ext uri="{FF2B5EF4-FFF2-40B4-BE49-F238E27FC236}">
                <a16:creationId xmlns:a16="http://schemas.microsoft.com/office/drawing/2014/main" id="{D4ABD54A-758D-4355-9486-5E4EBDAE683C}"/>
              </a:ext>
            </a:extLst>
          </p:cNvPr>
          <p:cNvSpPr>
            <a:spLocks noGrp="1" noChangeArrowheads="1"/>
          </p:cNvSpPr>
          <p:nvPr>
            <p:ph type="dt" sz="quarter" idx="10"/>
          </p:nvPr>
        </p:nvSpPr>
        <p:spPr/>
        <p:txBody>
          <a:bodyPr/>
          <a:lstStyle>
            <a:lvl1pPr>
              <a:defRPr/>
            </a:lvl1pPr>
          </a:lstStyle>
          <a:p>
            <a:pPr>
              <a:defRPr/>
            </a:pPr>
            <a:endParaRPr lang="en-US"/>
          </a:p>
        </p:txBody>
      </p:sp>
      <p:sp>
        <p:nvSpPr>
          <p:cNvPr id="45" name="Rectangle 45">
            <a:extLst>
              <a:ext uri="{FF2B5EF4-FFF2-40B4-BE49-F238E27FC236}">
                <a16:creationId xmlns:a16="http://schemas.microsoft.com/office/drawing/2014/main" id="{FEA85796-DEB0-4C65-B576-8FFE4C33D22F}"/>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46" name="Rectangle 46">
            <a:extLst>
              <a:ext uri="{FF2B5EF4-FFF2-40B4-BE49-F238E27FC236}">
                <a16:creationId xmlns:a16="http://schemas.microsoft.com/office/drawing/2014/main" id="{6174E342-2CC2-4009-A433-4B27D4A4AB27}"/>
              </a:ext>
            </a:extLst>
          </p:cNvPr>
          <p:cNvSpPr>
            <a:spLocks noGrp="1" noChangeArrowheads="1"/>
          </p:cNvSpPr>
          <p:nvPr>
            <p:ph type="sldNum" sz="quarter" idx="12"/>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defRPr>
            </a:lvl1pPr>
          </a:lstStyle>
          <a:p>
            <a:fld id="{88BF3A13-DAA8-40DC-B7D6-1D58D08F7300}" type="slidenum">
              <a:rPr lang="en-US" altLang="en-US"/>
              <a:pPr/>
              <a:t>‹#›</a:t>
            </a:fld>
            <a:endParaRPr lang="en-US" altLang="en-US"/>
          </a:p>
        </p:txBody>
      </p:sp>
    </p:spTree>
    <p:extLst>
      <p:ext uri="{BB962C8B-B14F-4D97-AF65-F5344CB8AC3E}">
        <p14:creationId xmlns:p14="http://schemas.microsoft.com/office/powerpoint/2010/main" val="2711324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EF1E53EB-DB7C-4385-B878-88CBDAD1EBB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548793E3-C181-42D1-B323-29D57D3EB23A}"/>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3916072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198304AA-1F92-4DDE-A9DF-6C1F39DB7B6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82EF33A4-F450-4847-A036-A01DA5832962}"/>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3220838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30725"/>
          </a:xfrm>
        </p:spPr>
        <p:txBody>
          <a:bodyPr/>
          <a:lstStyle/>
          <a:p>
            <a:pPr lvl="0"/>
            <a:endParaRPr lang="en-US" noProof="0"/>
          </a:p>
        </p:txBody>
      </p:sp>
      <p:sp>
        <p:nvSpPr>
          <p:cNvPr id="4" name="Rectangle 44">
            <a:extLst>
              <a:ext uri="{FF2B5EF4-FFF2-40B4-BE49-F238E27FC236}">
                <a16:creationId xmlns:a16="http://schemas.microsoft.com/office/drawing/2014/main" id="{9ACB5D8A-330E-4131-B010-52ED9F4A8C4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08FF40D5-67A5-4CA9-8521-83D20536E742}"/>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58562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1FE5CCC6-E30A-45E8-8B66-8A4CE6C4ADD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8AFA7AD1-33BD-4ECE-BF98-48C8FE26C27D}"/>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3611535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4">
            <a:extLst>
              <a:ext uri="{FF2B5EF4-FFF2-40B4-BE49-F238E27FC236}">
                <a16:creationId xmlns:a16="http://schemas.microsoft.com/office/drawing/2014/main" id="{74FAE570-B3DB-47FC-9D43-4F680E9AC84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AFEB2406-319E-47F4-9225-37419D4C2EBC}"/>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213675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4">
            <a:extLst>
              <a:ext uri="{FF2B5EF4-FFF2-40B4-BE49-F238E27FC236}">
                <a16:creationId xmlns:a16="http://schemas.microsoft.com/office/drawing/2014/main" id="{C809629A-8EBD-47FA-B373-C742CBDC249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45">
            <a:extLst>
              <a:ext uri="{FF2B5EF4-FFF2-40B4-BE49-F238E27FC236}">
                <a16:creationId xmlns:a16="http://schemas.microsoft.com/office/drawing/2014/main" id="{70450339-829A-41AB-A9BE-06A1F21AA7E6}"/>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4122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4">
            <a:extLst>
              <a:ext uri="{FF2B5EF4-FFF2-40B4-BE49-F238E27FC236}">
                <a16:creationId xmlns:a16="http://schemas.microsoft.com/office/drawing/2014/main" id="{D8B78163-94C2-4F97-BEC5-AB280EDAB66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C1AAEB8B-65BD-4970-811D-3459F1E22106}"/>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2857915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4">
            <a:extLst>
              <a:ext uri="{FF2B5EF4-FFF2-40B4-BE49-F238E27FC236}">
                <a16:creationId xmlns:a16="http://schemas.microsoft.com/office/drawing/2014/main" id="{D4F7A239-3A76-4913-ABB3-7FF43D4C20C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45">
            <a:extLst>
              <a:ext uri="{FF2B5EF4-FFF2-40B4-BE49-F238E27FC236}">
                <a16:creationId xmlns:a16="http://schemas.microsoft.com/office/drawing/2014/main" id="{7278CF49-BD87-4624-AEC9-0E75EA6162A8}"/>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34947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4">
            <a:extLst>
              <a:ext uri="{FF2B5EF4-FFF2-40B4-BE49-F238E27FC236}">
                <a16:creationId xmlns:a16="http://schemas.microsoft.com/office/drawing/2014/main" id="{C6A07062-2483-47EA-A14F-AAA34D84DFD4}"/>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45">
            <a:extLst>
              <a:ext uri="{FF2B5EF4-FFF2-40B4-BE49-F238E27FC236}">
                <a16:creationId xmlns:a16="http://schemas.microsoft.com/office/drawing/2014/main" id="{C7DE514D-EFD7-456C-85E5-4D62D2E2BEEB}"/>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3837992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a:extLst>
              <a:ext uri="{FF2B5EF4-FFF2-40B4-BE49-F238E27FC236}">
                <a16:creationId xmlns:a16="http://schemas.microsoft.com/office/drawing/2014/main" id="{C95B54F0-51C0-49DC-BABB-C25F67A7F854}"/>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45">
            <a:extLst>
              <a:ext uri="{FF2B5EF4-FFF2-40B4-BE49-F238E27FC236}">
                <a16:creationId xmlns:a16="http://schemas.microsoft.com/office/drawing/2014/main" id="{2C833F51-4140-4EB9-9D13-8AD67C7FB8B1}"/>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2022141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C3D7D119-D9B6-4E0F-9354-B0D6B414298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F3519D60-B737-494B-BBB8-06E7733397A3}"/>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93276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4">
            <a:extLst>
              <a:ext uri="{FF2B5EF4-FFF2-40B4-BE49-F238E27FC236}">
                <a16:creationId xmlns:a16="http://schemas.microsoft.com/office/drawing/2014/main" id="{5D8168D1-651B-4845-BD95-967838768D3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45">
            <a:extLst>
              <a:ext uri="{FF2B5EF4-FFF2-40B4-BE49-F238E27FC236}">
                <a16:creationId xmlns:a16="http://schemas.microsoft.com/office/drawing/2014/main" id="{31419EB2-8EE4-44A1-8B4C-84FE61FEC943}"/>
              </a:ext>
            </a:extLst>
          </p:cNvPr>
          <p:cNvSpPr>
            <a:spLocks noGrp="1" noChangeArrowheads="1"/>
          </p:cNvSpPr>
          <p:nvPr>
            <p:ph type="ftr" sz="quarter" idx="11"/>
          </p:nvPr>
        </p:nvSpPr>
        <p:spPr>
          <a:ln/>
        </p:spPr>
        <p:txBody>
          <a:bodyPr/>
          <a:lstStyle>
            <a:lvl1pPr>
              <a:defRPr/>
            </a:lvl1pPr>
          </a:lstStyle>
          <a:p>
            <a:pPr>
              <a:defRPr/>
            </a:pPr>
            <a:r>
              <a:rPr lang="en-US"/>
              <a:t>© Multimedia Apologetics</a:t>
            </a:r>
          </a:p>
          <a:p>
            <a:pPr>
              <a:defRPr/>
            </a:pPr>
            <a:r>
              <a:rPr lang="en-US"/>
              <a:t>www.MultimediaApologetics.com</a:t>
            </a:r>
          </a:p>
        </p:txBody>
      </p:sp>
    </p:spTree>
    <p:extLst>
      <p:ext uri="{BB962C8B-B14F-4D97-AF65-F5344CB8AC3E}">
        <p14:creationId xmlns:p14="http://schemas.microsoft.com/office/powerpoint/2010/main" val="97784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58"/>
            </a:gs>
            <a:gs pos="100000">
              <a:schemeClr val="bg1"/>
            </a:gs>
          </a:gsLst>
          <a:lin ang="2700000" scaled="1"/>
        </a:gradFill>
        <a:effectLst/>
      </p:bgPr>
    </p:bg>
    <p:spTree>
      <p:nvGrpSpPr>
        <p:cNvPr id="1" name=""/>
        <p:cNvGrpSpPr/>
        <p:nvPr/>
      </p:nvGrpSpPr>
      <p:grpSpPr>
        <a:xfrm>
          <a:off x="0" y="0"/>
          <a:ext cx="0" cy="0"/>
          <a:chOff x="0" y="0"/>
          <a:chExt cx="0" cy="0"/>
        </a:xfrm>
      </p:grpSpPr>
      <p:grpSp>
        <p:nvGrpSpPr>
          <p:cNvPr id="3074" name="Group 2">
            <a:extLst>
              <a:ext uri="{FF2B5EF4-FFF2-40B4-BE49-F238E27FC236}">
                <a16:creationId xmlns:a16="http://schemas.microsoft.com/office/drawing/2014/main" id="{5DD82F86-A647-4AD9-8067-01125FDDB775}"/>
              </a:ext>
            </a:extLst>
          </p:cNvPr>
          <p:cNvGrpSpPr>
            <a:grpSpLocks/>
          </p:cNvGrpSpPr>
          <p:nvPr/>
        </p:nvGrpSpPr>
        <p:grpSpPr bwMode="auto">
          <a:xfrm>
            <a:off x="0" y="0"/>
            <a:ext cx="9144000" cy="6856413"/>
            <a:chOff x="0" y="0"/>
            <a:chExt cx="5760" cy="4319"/>
          </a:xfrm>
        </p:grpSpPr>
        <p:sp>
          <p:nvSpPr>
            <p:cNvPr id="146435" name="Freeform 3">
              <a:extLst>
                <a:ext uri="{FF2B5EF4-FFF2-40B4-BE49-F238E27FC236}">
                  <a16:creationId xmlns:a16="http://schemas.microsoft.com/office/drawing/2014/main" id="{4B47F25C-735D-454D-B209-F0DC2A80DFA6}"/>
                </a:ext>
              </a:extLst>
            </p:cNvPr>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6436" name="Freeform 4">
              <a:extLst>
                <a:ext uri="{FF2B5EF4-FFF2-40B4-BE49-F238E27FC236}">
                  <a16:creationId xmlns:a16="http://schemas.microsoft.com/office/drawing/2014/main" id="{76BBB7D0-6846-4D26-B8DA-294EF099C876}"/>
                </a:ext>
              </a:extLst>
            </p:cNvPr>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37" name="Freeform 5">
              <a:extLst>
                <a:ext uri="{FF2B5EF4-FFF2-40B4-BE49-F238E27FC236}">
                  <a16:creationId xmlns:a16="http://schemas.microsoft.com/office/drawing/2014/main" id="{D32CFDBA-EF0C-4F1F-BC37-B0B34CA17400}"/>
                </a:ext>
              </a:extLst>
            </p:cNvPr>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6438" name="Freeform 6">
              <a:extLst>
                <a:ext uri="{FF2B5EF4-FFF2-40B4-BE49-F238E27FC236}">
                  <a16:creationId xmlns:a16="http://schemas.microsoft.com/office/drawing/2014/main" id="{0BF914E5-7D8C-4E03-BDFC-EF6BDDF03345}"/>
                </a:ext>
              </a:extLst>
            </p:cNvPr>
            <p:cNvSpPr>
              <a:spLocks/>
            </p:cNvSpPr>
            <p:nvPr/>
          </p:nvSpPr>
          <p:spPr bwMode="hidden">
            <a:xfrm>
              <a:off x="4038" y="3577"/>
              <a:ext cx="1720" cy="65"/>
            </a:xfrm>
            <a:custGeom>
              <a:avLst/>
              <a:gdLst/>
              <a:ahLst/>
              <a:cxnLst>
                <a:cxn ang="0">
                  <a:pos x="1722" y="66"/>
                </a:cxn>
                <a:cxn ang="0">
                  <a:pos x="1722" y="60"/>
                </a:cxn>
                <a:cxn ang="0">
                  <a:pos x="0" y="0"/>
                </a:cxn>
                <a:cxn ang="0">
                  <a:pos x="0" y="48"/>
                </a:cxn>
                <a:cxn ang="0">
                  <a:pos x="1722" y="66"/>
                </a:cxn>
                <a:cxn ang="0">
                  <a:pos x="1722" y="66"/>
                </a:cxn>
              </a:cxnLst>
              <a:rect l="0" t="0" r="r" b="b"/>
              <a:pathLst>
                <a:path w="1722" h="66">
                  <a:moveTo>
                    <a:pt x="1722" y="66"/>
                  </a:moveTo>
                  <a:lnTo>
                    <a:pt x="1722" y="60"/>
                  </a:lnTo>
                  <a:lnTo>
                    <a:pt x="0" y="0"/>
                  </a:lnTo>
                  <a:lnTo>
                    <a:pt x="0" y="48"/>
                  </a:lnTo>
                  <a:lnTo>
                    <a:pt x="1722" y="66"/>
                  </a:lnTo>
                  <a:lnTo>
                    <a:pt x="1722" y="66"/>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endParaRPr>
            </a:p>
          </p:txBody>
        </p:sp>
        <p:sp>
          <p:nvSpPr>
            <p:cNvPr id="146439" name="Freeform 7">
              <a:extLst>
                <a:ext uri="{FF2B5EF4-FFF2-40B4-BE49-F238E27FC236}">
                  <a16:creationId xmlns:a16="http://schemas.microsoft.com/office/drawing/2014/main" id="{12003816-4B6E-4894-90EF-E429A775D921}"/>
                </a:ext>
              </a:extLst>
            </p:cNvPr>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a:defRPr/>
              </a:pPr>
              <a:endParaRPr lang="en-US">
                <a:latin typeface="Arial" charset="0"/>
              </a:endParaRPr>
            </a:p>
          </p:txBody>
        </p:sp>
        <p:sp>
          <p:nvSpPr>
            <p:cNvPr id="146440" name="Freeform 8">
              <a:extLst>
                <a:ext uri="{FF2B5EF4-FFF2-40B4-BE49-F238E27FC236}">
                  <a16:creationId xmlns:a16="http://schemas.microsoft.com/office/drawing/2014/main" id="{161B645E-6583-4770-8CE1-4715C26EE1B1}"/>
                </a:ext>
              </a:extLst>
            </p:cNvPr>
            <p:cNvSpPr>
              <a:spLocks/>
            </p:cNvSpPr>
            <p:nvPr/>
          </p:nvSpPr>
          <p:spPr bwMode="hidden">
            <a:xfrm>
              <a:off x="4784" y="3702"/>
              <a:ext cx="974" cy="101"/>
            </a:xfrm>
            <a:custGeom>
              <a:avLst/>
              <a:gdLst/>
              <a:ahLst/>
              <a:cxnLst>
                <a:cxn ang="0">
                  <a:pos x="975" y="48"/>
                </a:cxn>
                <a:cxn ang="0">
                  <a:pos x="975" y="0"/>
                </a:cxn>
                <a:cxn ang="0">
                  <a:pos x="0" y="24"/>
                </a:cxn>
                <a:cxn ang="0">
                  <a:pos x="0" y="101"/>
                </a:cxn>
                <a:cxn ang="0">
                  <a:pos x="975" y="48"/>
                </a:cxn>
                <a:cxn ang="0">
                  <a:pos x="975" y="48"/>
                </a:cxn>
              </a:cxnLst>
              <a:rect l="0" t="0" r="r" b="b"/>
              <a:pathLst>
                <a:path w="975" h="101">
                  <a:moveTo>
                    <a:pt x="975" y="48"/>
                  </a:moveTo>
                  <a:lnTo>
                    <a:pt x="975" y="0"/>
                  </a:lnTo>
                  <a:lnTo>
                    <a:pt x="0" y="24"/>
                  </a:lnTo>
                  <a:lnTo>
                    <a:pt x="0" y="101"/>
                  </a:lnTo>
                  <a:lnTo>
                    <a:pt x="975" y="48"/>
                  </a:lnTo>
                  <a:lnTo>
                    <a:pt x="975" y="48"/>
                  </a:lnTo>
                  <a:close/>
                </a:path>
              </a:pathLst>
            </a:custGeom>
            <a:solidFill>
              <a:schemeClr val="bg1"/>
            </a:solidFill>
            <a:ln w="9525">
              <a:noFill/>
              <a:round/>
              <a:headEnd/>
              <a:tailEnd/>
            </a:ln>
          </p:spPr>
          <p:txBody>
            <a:bodyPr/>
            <a:lstStyle/>
            <a:p>
              <a:pPr>
                <a:defRPr/>
              </a:pPr>
              <a:endParaRPr lang="en-US">
                <a:latin typeface="Arial" charset="0"/>
              </a:endParaRPr>
            </a:p>
          </p:txBody>
        </p:sp>
        <p:sp>
          <p:nvSpPr>
            <p:cNvPr id="146441" name="Freeform 9">
              <a:extLst>
                <a:ext uri="{FF2B5EF4-FFF2-40B4-BE49-F238E27FC236}">
                  <a16:creationId xmlns:a16="http://schemas.microsoft.com/office/drawing/2014/main" id="{27250F42-6553-4124-970E-6A12F5A42C5D}"/>
                </a:ext>
              </a:extLst>
            </p:cNvPr>
            <p:cNvSpPr>
              <a:spLocks/>
            </p:cNvSpPr>
            <p:nvPr/>
          </p:nvSpPr>
          <p:spPr bwMode="hidden">
            <a:xfrm>
              <a:off x="3619" y="3815"/>
              <a:ext cx="2139" cy="198"/>
            </a:xfrm>
            <a:custGeom>
              <a:avLst/>
              <a:gdLst/>
              <a:ahLst/>
              <a:cxnLst>
                <a:cxn ang="0">
                  <a:pos x="2141" y="0"/>
                </a:cxn>
                <a:cxn ang="0">
                  <a:pos x="0" y="156"/>
                </a:cxn>
                <a:cxn ang="0">
                  <a:pos x="0" y="198"/>
                </a:cxn>
                <a:cxn ang="0">
                  <a:pos x="2141" y="0"/>
                </a:cxn>
                <a:cxn ang="0">
                  <a:pos x="2141" y="0"/>
                </a:cxn>
              </a:cxnLst>
              <a:rect l="0" t="0" r="r" b="b"/>
              <a:pathLst>
                <a:path w="2141" h="198">
                  <a:moveTo>
                    <a:pt x="2141" y="0"/>
                  </a:moveTo>
                  <a:lnTo>
                    <a:pt x="0" y="156"/>
                  </a:lnTo>
                  <a:lnTo>
                    <a:pt x="0" y="198"/>
                  </a:lnTo>
                  <a:lnTo>
                    <a:pt x="2141" y="0"/>
                  </a:lnTo>
                  <a:lnTo>
                    <a:pt x="2141" y="0"/>
                  </a:lnTo>
                  <a:close/>
                </a:path>
              </a:pathLst>
            </a:custGeom>
            <a:solidFill>
              <a:schemeClr val="bg1"/>
            </a:solidFill>
            <a:ln w="9525">
              <a:noFill/>
              <a:round/>
              <a:headEnd/>
              <a:tailEnd/>
            </a:ln>
          </p:spPr>
          <p:txBody>
            <a:bodyPr/>
            <a:lstStyle/>
            <a:p>
              <a:pPr>
                <a:defRPr/>
              </a:pPr>
              <a:endParaRPr lang="en-US">
                <a:latin typeface="Arial" charset="0"/>
              </a:endParaRPr>
            </a:p>
          </p:txBody>
        </p:sp>
        <p:sp>
          <p:nvSpPr>
            <p:cNvPr id="146442" name="Freeform 10">
              <a:extLst>
                <a:ext uri="{FF2B5EF4-FFF2-40B4-BE49-F238E27FC236}">
                  <a16:creationId xmlns:a16="http://schemas.microsoft.com/office/drawing/2014/main" id="{FDD27FF0-DDDD-4623-A9E2-C2FDA0DB7E12}"/>
                </a:ext>
              </a:extLst>
            </p:cNvPr>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ndParaRPr>
            </a:p>
          </p:txBody>
        </p:sp>
        <p:sp>
          <p:nvSpPr>
            <p:cNvPr id="146443" name="Freeform 11">
              <a:extLst>
                <a:ext uri="{FF2B5EF4-FFF2-40B4-BE49-F238E27FC236}">
                  <a16:creationId xmlns:a16="http://schemas.microsoft.com/office/drawing/2014/main" id="{712A91AE-4F2E-4AA6-BD4E-5258E5077182}"/>
                </a:ext>
              </a:extLst>
            </p:cNvPr>
            <p:cNvSpPr>
              <a:spLocks/>
            </p:cNvSpPr>
            <p:nvPr/>
          </p:nvSpPr>
          <p:spPr bwMode="hidden">
            <a:xfrm>
              <a:off x="2097" y="4043"/>
              <a:ext cx="2514" cy="276"/>
            </a:xfrm>
            <a:custGeom>
              <a:avLst/>
              <a:gdLst/>
              <a:ahLst/>
              <a:cxnLst>
                <a:cxn ang="0">
                  <a:pos x="2182" y="276"/>
                </a:cxn>
                <a:cxn ang="0">
                  <a:pos x="2517" y="204"/>
                </a:cxn>
                <a:cxn ang="0">
                  <a:pos x="2260" y="0"/>
                </a:cxn>
                <a:cxn ang="0">
                  <a:pos x="0" y="276"/>
                </a:cxn>
                <a:cxn ang="0">
                  <a:pos x="2182" y="276"/>
                </a:cxn>
                <a:cxn ang="0">
                  <a:pos x="2182" y="276"/>
                </a:cxn>
              </a:cxnLst>
              <a:rect l="0" t="0" r="r" b="b"/>
              <a:pathLst>
                <a:path w="2517" h="276">
                  <a:moveTo>
                    <a:pt x="2182" y="276"/>
                  </a:moveTo>
                  <a:lnTo>
                    <a:pt x="2517" y="204"/>
                  </a:lnTo>
                  <a:lnTo>
                    <a:pt x="2260" y="0"/>
                  </a:lnTo>
                  <a:lnTo>
                    <a:pt x="0" y="276"/>
                  </a:lnTo>
                  <a:lnTo>
                    <a:pt x="2182" y="276"/>
                  </a:lnTo>
                  <a:lnTo>
                    <a:pt x="2182" y="276"/>
                  </a:lnTo>
                  <a:close/>
                </a:path>
              </a:pathLst>
            </a:custGeom>
            <a:solidFill>
              <a:schemeClr val="bg1"/>
            </a:solidFill>
            <a:ln w="9525">
              <a:noFill/>
              <a:round/>
              <a:headEnd/>
              <a:tailEnd/>
            </a:ln>
          </p:spPr>
          <p:txBody>
            <a:bodyPr/>
            <a:lstStyle/>
            <a:p>
              <a:pPr>
                <a:defRPr/>
              </a:pPr>
              <a:endParaRPr lang="en-US">
                <a:latin typeface="Arial" charset="0"/>
              </a:endParaRPr>
            </a:p>
          </p:txBody>
        </p:sp>
        <p:sp>
          <p:nvSpPr>
            <p:cNvPr id="146444" name="Freeform 12">
              <a:extLst>
                <a:ext uri="{FF2B5EF4-FFF2-40B4-BE49-F238E27FC236}">
                  <a16:creationId xmlns:a16="http://schemas.microsoft.com/office/drawing/2014/main" id="{1F14F010-45CC-4590-B4F3-3B11F1B9F992}"/>
                </a:ext>
              </a:extLst>
            </p:cNvPr>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a:defRPr/>
              </a:pPr>
              <a:endParaRPr lang="en-US">
                <a:latin typeface="Arial" charset="0"/>
              </a:endParaRPr>
            </a:p>
          </p:txBody>
        </p:sp>
        <p:sp>
          <p:nvSpPr>
            <p:cNvPr id="146445" name="Freeform 13">
              <a:extLst>
                <a:ext uri="{FF2B5EF4-FFF2-40B4-BE49-F238E27FC236}">
                  <a16:creationId xmlns:a16="http://schemas.microsoft.com/office/drawing/2014/main" id="{CE0CFCBC-E139-44D4-B2FD-8A8E5BAF5F49}"/>
                </a:ext>
              </a:extLst>
            </p:cNvPr>
            <p:cNvSpPr>
              <a:spLocks/>
            </p:cNvSpPr>
            <p:nvPr/>
          </p:nvSpPr>
          <p:spPr bwMode="hidden">
            <a:xfrm>
              <a:off x="5030" y="3151"/>
              <a:ext cx="728" cy="240"/>
            </a:xfrm>
            <a:custGeom>
              <a:avLst/>
              <a:gdLst/>
              <a:ahLst/>
              <a:cxnLst>
                <a:cxn ang="0">
                  <a:pos x="729" y="240"/>
                </a:cxn>
                <a:cxn ang="0">
                  <a:pos x="0" y="0"/>
                </a:cxn>
                <a:cxn ang="0">
                  <a:pos x="0" y="6"/>
                </a:cxn>
                <a:cxn ang="0">
                  <a:pos x="729" y="240"/>
                </a:cxn>
                <a:cxn ang="0">
                  <a:pos x="729" y="240"/>
                </a:cxn>
              </a:cxnLst>
              <a:rect l="0" t="0" r="r" b="b"/>
              <a:pathLst>
                <a:path w="729" h="240">
                  <a:moveTo>
                    <a:pt x="729" y="240"/>
                  </a:moveTo>
                  <a:lnTo>
                    <a:pt x="0" y="0"/>
                  </a:lnTo>
                  <a:lnTo>
                    <a:pt x="0" y="6"/>
                  </a:lnTo>
                  <a:lnTo>
                    <a:pt x="729" y="240"/>
                  </a:lnTo>
                  <a:lnTo>
                    <a:pt x="729" y="240"/>
                  </a:lnTo>
                  <a:close/>
                </a:path>
              </a:pathLst>
            </a:custGeom>
            <a:solidFill>
              <a:schemeClr val="bg1"/>
            </a:solidFill>
            <a:ln w="9525">
              <a:noFill/>
              <a:round/>
              <a:headEnd/>
              <a:tailEnd/>
            </a:ln>
          </p:spPr>
          <p:txBody>
            <a:bodyPr/>
            <a:lstStyle/>
            <a:p>
              <a:pPr>
                <a:defRPr/>
              </a:pPr>
              <a:endParaRPr lang="en-US">
                <a:latin typeface="Arial" charset="0"/>
              </a:endParaRPr>
            </a:p>
          </p:txBody>
        </p:sp>
        <p:sp>
          <p:nvSpPr>
            <p:cNvPr id="146446" name="Freeform 14">
              <a:extLst>
                <a:ext uri="{FF2B5EF4-FFF2-40B4-BE49-F238E27FC236}">
                  <a16:creationId xmlns:a16="http://schemas.microsoft.com/office/drawing/2014/main" id="{EE5E1D64-D454-49CA-B776-FFCC33EDFF16}"/>
                </a:ext>
              </a:extLst>
            </p:cNvPr>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47" name="Freeform 15">
              <a:extLst>
                <a:ext uri="{FF2B5EF4-FFF2-40B4-BE49-F238E27FC236}">
                  <a16:creationId xmlns:a16="http://schemas.microsoft.com/office/drawing/2014/main" id="{FF4D1C27-63BF-47EE-90F6-8A797DF3FDD1}"/>
                </a:ext>
              </a:extLst>
            </p:cNvPr>
            <p:cNvSpPr>
              <a:spLocks/>
            </p:cNvSpPr>
            <p:nvPr/>
          </p:nvSpPr>
          <p:spPr bwMode="hidden">
            <a:xfrm>
              <a:off x="5030" y="3049"/>
              <a:ext cx="728" cy="318"/>
            </a:xfrm>
            <a:custGeom>
              <a:avLst/>
              <a:gdLst/>
              <a:ahLst/>
              <a:cxnLst>
                <a:cxn ang="0">
                  <a:pos x="729" y="318"/>
                </a:cxn>
                <a:cxn ang="0">
                  <a:pos x="729" y="312"/>
                </a:cxn>
                <a:cxn ang="0">
                  <a:pos x="0" y="0"/>
                </a:cxn>
                <a:cxn ang="0">
                  <a:pos x="0" y="54"/>
                </a:cxn>
                <a:cxn ang="0">
                  <a:pos x="729" y="318"/>
                </a:cxn>
                <a:cxn ang="0">
                  <a:pos x="729" y="318"/>
                </a:cxn>
              </a:cxnLst>
              <a:rect l="0" t="0" r="r" b="b"/>
              <a:pathLst>
                <a:path w="729" h="318">
                  <a:moveTo>
                    <a:pt x="729" y="318"/>
                  </a:moveTo>
                  <a:lnTo>
                    <a:pt x="729" y="312"/>
                  </a:lnTo>
                  <a:lnTo>
                    <a:pt x="0" y="0"/>
                  </a:lnTo>
                  <a:lnTo>
                    <a:pt x="0" y="54"/>
                  </a:lnTo>
                  <a:lnTo>
                    <a:pt x="729" y="318"/>
                  </a:lnTo>
                  <a:lnTo>
                    <a:pt x="729" y="318"/>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latin typeface="Arial" charset="0"/>
              </a:endParaRPr>
            </a:p>
          </p:txBody>
        </p:sp>
        <p:sp>
          <p:nvSpPr>
            <p:cNvPr id="146448" name="Freeform 16">
              <a:extLst>
                <a:ext uri="{FF2B5EF4-FFF2-40B4-BE49-F238E27FC236}">
                  <a16:creationId xmlns:a16="http://schemas.microsoft.com/office/drawing/2014/main" id="{F760E9C2-EAE1-4726-BB2C-619C0CB82158}"/>
                </a:ext>
              </a:extLst>
            </p:cNvPr>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a:defRPr/>
              </a:pPr>
              <a:endParaRPr lang="en-US">
                <a:latin typeface="Arial" charset="0"/>
              </a:endParaRPr>
            </a:p>
          </p:txBody>
        </p:sp>
        <p:sp>
          <p:nvSpPr>
            <p:cNvPr id="146449" name="Freeform 17">
              <a:extLst>
                <a:ext uri="{FF2B5EF4-FFF2-40B4-BE49-F238E27FC236}">
                  <a16:creationId xmlns:a16="http://schemas.microsoft.com/office/drawing/2014/main" id="{0EB0AB1C-4969-48FD-9AE6-F4F82C7B71CE}"/>
                </a:ext>
              </a:extLst>
            </p:cNvPr>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50" name="Freeform 18">
              <a:extLst>
                <a:ext uri="{FF2B5EF4-FFF2-40B4-BE49-F238E27FC236}">
                  <a16:creationId xmlns:a16="http://schemas.microsoft.com/office/drawing/2014/main" id="{5CFB5CAB-E4AE-4B05-AEF7-A2E12200B7A8}"/>
                </a:ext>
              </a:extLst>
            </p:cNvPr>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a:defRPr/>
              </a:pPr>
              <a:endParaRPr lang="en-US">
                <a:latin typeface="Arial" charset="0"/>
              </a:endParaRPr>
            </a:p>
          </p:txBody>
        </p:sp>
        <p:sp>
          <p:nvSpPr>
            <p:cNvPr id="146451" name="Freeform 19">
              <a:extLst>
                <a:ext uri="{FF2B5EF4-FFF2-40B4-BE49-F238E27FC236}">
                  <a16:creationId xmlns:a16="http://schemas.microsoft.com/office/drawing/2014/main" id="{278C2733-0199-49E7-B655-C5848060A7B1}"/>
                </a:ext>
              </a:extLst>
            </p:cNvPr>
            <p:cNvSpPr>
              <a:spLocks/>
            </p:cNvSpPr>
            <p:nvPr/>
          </p:nvSpPr>
          <p:spPr bwMode="hidden">
            <a:xfrm>
              <a:off x="5477" y="2588"/>
              <a:ext cx="281" cy="335"/>
            </a:xfrm>
            <a:custGeom>
              <a:avLst/>
              <a:gdLst/>
              <a:ahLst/>
              <a:cxnLst>
                <a:cxn ang="0">
                  <a:pos x="281" y="335"/>
                </a:cxn>
                <a:cxn ang="0">
                  <a:pos x="281" y="173"/>
                </a:cxn>
                <a:cxn ang="0">
                  <a:pos x="96" y="0"/>
                </a:cxn>
                <a:cxn ang="0">
                  <a:pos x="0" y="90"/>
                </a:cxn>
                <a:cxn ang="0">
                  <a:pos x="281" y="335"/>
                </a:cxn>
                <a:cxn ang="0">
                  <a:pos x="281" y="335"/>
                </a:cxn>
              </a:cxnLst>
              <a:rect l="0" t="0" r="r" b="b"/>
              <a:pathLst>
                <a:path w="281" h="335">
                  <a:moveTo>
                    <a:pt x="281" y="335"/>
                  </a:moveTo>
                  <a:lnTo>
                    <a:pt x="281" y="173"/>
                  </a:lnTo>
                  <a:lnTo>
                    <a:pt x="96" y="0"/>
                  </a:lnTo>
                  <a:lnTo>
                    <a:pt x="0" y="90"/>
                  </a:lnTo>
                  <a:lnTo>
                    <a:pt x="281" y="335"/>
                  </a:lnTo>
                  <a:lnTo>
                    <a:pt x="281" y="335"/>
                  </a:lnTo>
                  <a:close/>
                </a:path>
              </a:pathLst>
            </a:custGeom>
            <a:solidFill>
              <a:schemeClr val="bg1"/>
            </a:solidFill>
            <a:ln w="9525">
              <a:noFill/>
              <a:round/>
              <a:headEnd/>
              <a:tailEnd/>
            </a:ln>
          </p:spPr>
          <p:txBody>
            <a:bodyPr/>
            <a:lstStyle/>
            <a:p>
              <a:pPr>
                <a:defRPr/>
              </a:pPr>
              <a:endParaRPr lang="en-US">
                <a:latin typeface="Arial" charset="0"/>
              </a:endParaRPr>
            </a:p>
          </p:txBody>
        </p:sp>
        <p:sp>
          <p:nvSpPr>
            <p:cNvPr id="146452" name="Freeform 20">
              <a:extLst>
                <a:ext uri="{FF2B5EF4-FFF2-40B4-BE49-F238E27FC236}">
                  <a16:creationId xmlns:a16="http://schemas.microsoft.com/office/drawing/2014/main" id="{7C5EB46D-B331-427E-8246-63FE5B32A6ED}"/>
                </a:ext>
              </a:extLst>
            </p:cNvPr>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53" name="Freeform 21">
              <a:extLst>
                <a:ext uri="{FF2B5EF4-FFF2-40B4-BE49-F238E27FC236}">
                  <a16:creationId xmlns:a16="http://schemas.microsoft.com/office/drawing/2014/main" id="{5CA78D16-8227-406C-A899-A899061340E0}"/>
                </a:ext>
              </a:extLst>
            </p:cNvPr>
            <p:cNvSpPr>
              <a:spLocks/>
            </p:cNvSpPr>
            <p:nvPr/>
          </p:nvSpPr>
          <p:spPr bwMode="hidden">
            <a:xfrm>
              <a:off x="5626" y="2534"/>
              <a:ext cx="132" cy="132"/>
            </a:xfrm>
            <a:custGeom>
              <a:avLst/>
              <a:gdLst/>
              <a:ahLst/>
              <a:cxnLst>
                <a:cxn ang="0">
                  <a:pos x="132" y="132"/>
                </a:cxn>
                <a:cxn ang="0">
                  <a:pos x="0" y="0"/>
                </a:cxn>
                <a:cxn ang="0">
                  <a:pos x="0" y="0"/>
                </a:cxn>
                <a:cxn ang="0">
                  <a:pos x="132" y="132"/>
                </a:cxn>
                <a:cxn ang="0">
                  <a:pos x="132" y="132"/>
                </a:cxn>
              </a:cxnLst>
              <a:rect l="0" t="0" r="r" b="b"/>
              <a:pathLst>
                <a:path w="132" h="132">
                  <a:moveTo>
                    <a:pt x="132" y="132"/>
                  </a:moveTo>
                  <a:lnTo>
                    <a:pt x="0" y="0"/>
                  </a:lnTo>
                  <a:lnTo>
                    <a:pt x="0" y="0"/>
                  </a:lnTo>
                  <a:lnTo>
                    <a:pt x="132" y="132"/>
                  </a:lnTo>
                  <a:lnTo>
                    <a:pt x="132" y="132"/>
                  </a:lnTo>
                  <a:close/>
                </a:path>
              </a:pathLst>
            </a:custGeom>
            <a:solidFill>
              <a:srgbClr val="FF9999"/>
            </a:solidFill>
            <a:ln w="9525">
              <a:noFill/>
              <a:round/>
              <a:headEnd/>
              <a:tailEnd/>
            </a:ln>
          </p:spPr>
          <p:txBody>
            <a:bodyPr/>
            <a:lstStyle/>
            <a:p>
              <a:pPr>
                <a:defRPr/>
              </a:pPr>
              <a:endParaRPr lang="en-US">
                <a:latin typeface="Arial" charset="0"/>
              </a:endParaRPr>
            </a:p>
          </p:txBody>
        </p:sp>
        <p:sp>
          <p:nvSpPr>
            <p:cNvPr id="146454" name="Freeform 22">
              <a:extLst>
                <a:ext uri="{FF2B5EF4-FFF2-40B4-BE49-F238E27FC236}">
                  <a16:creationId xmlns:a16="http://schemas.microsoft.com/office/drawing/2014/main" id="{BDC71B63-FEB9-4C43-BA4C-A775C5E98031}"/>
                </a:ext>
              </a:extLst>
            </p:cNvPr>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55" name="Freeform 23">
              <a:extLst>
                <a:ext uri="{FF2B5EF4-FFF2-40B4-BE49-F238E27FC236}">
                  <a16:creationId xmlns:a16="http://schemas.microsoft.com/office/drawing/2014/main" id="{4871E83F-6A6E-4F7F-8AE7-6B11267D1834}"/>
                </a:ext>
              </a:extLst>
            </p:cNvPr>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a:defRPr/>
              </a:pPr>
              <a:endParaRPr lang="en-US">
                <a:latin typeface="Arial" charset="0"/>
              </a:endParaRPr>
            </a:p>
          </p:txBody>
        </p:sp>
        <p:sp>
          <p:nvSpPr>
            <p:cNvPr id="146456" name="Freeform 24">
              <a:extLst>
                <a:ext uri="{FF2B5EF4-FFF2-40B4-BE49-F238E27FC236}">
                  <a16:creationId xmlns:a16="http://schemas.microsoft.com/office/drawing/2014/main" id="{A27C07F8-2EDC-42B2-B4DC-67262B5350EE}"/>
                </a:ext>
              </a:extLst>
            </p:cNvPr>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a:defRPr/>
              </a:pPr>
              <a:endParaRPr lang="en-US">
                <a:latin typeface="Arial" charset="0"/>
              </a:endParaRPr>
            </a:p>
          </p:txBody>
        </p:sp>
        <p:sp>
          <p:nvSpPr>
            <p:cNvPr id="146457" name="Freeform 25">
              <a:extLst>
                <a:ext uri="{FF2B5EF4-FFF2-40B4-BE49-F238E27FC236}">
                  <a16:creationId xmlns:a16="http://schemas.microsoft.com/office/drawing/2014/main" id="{59BC328C-E61D-47F5-ABF1-763B293313D5}"/>
                </a:ext>
              </a:extLst>
            </p:cNvPr>
            <p:cNvSpPr>
              <a:spLocks/>
            </p:cNvSpPr>
            <p:nvPr/>
          </p:nvSpPr>
          <p:spPr bwMode="hidden">
            <a:xfrm>
              <a:off x="5603" y="850"/>
              <a:ext cx="155" cy="516"/>
            </a:xfrm>
            <a:custGeom>
              <a:avLst/>
              <a:gdLst/>
              <a:ahLst/>
              <a:cxnLst>
                <a:cxn ang="0">
                  <a:pos x="155" y="516"/>
                </a:cxn>
                <a:cxn ang="0">
                  <a:pos x="155" y="204"/>
                </a:cxn>
                <a:cxn ang="0">
                  <a:pos x="77" y="0"/>
                </a:cxn>
                <a:cxn ang="0">
                  <a:pos x="0" y="192"/>
                </a:cxn>
                <a:cxn ang="0">
                  <a:pos x="155" y="516"/>
                </a:cxn>
                <a:cxn ang="0">
                  <a:pos x="155" y="516"/>
                </a:cxn>
              </a:cxnLst>
              <a:rect l="0" t="0" r="r" b="b"/>
              <a:pathLst>
                <a:path w="155" h="516">
                  <a:moveTo>
                    <a:pt x="155" y="516"/>
                  </a:moveTo>
                  <a:lnTo>
                    <a:pt x="155" y="204"/>
                  </a:lnTo>
                  <a:lnTo>
                    <a:pt x="77" y="0"/>
                  </a:lnTo>
                  <a:lnTo>
                    <a:pt x="0" y="192"/>
                  </a:lnTo>
                  <a:lnTo>
                    <a:pt x="155" y="516"/>
                  </a:lnTo>
                  <a:lnTo>
                    <a:pt x="155" y="516"/>
                  </a:lnTo>
                  <a:close/>
                </a:path>
              </a:pathLst>
            </a:custGeom>
            <a:solidFill>
              <a:schemeClr val="bg2"/>
            </a:solidFill>
            <a:ln w="9525">
              <a:noFill/>
              <a:round/>
              <a:headEnd/>
              <a:tailEnd/>
            </a:ln>
          </p:spPr>
          <p:txBody>
            <a:bodyPr/>
            <a:lstStyle/>
            <a:p>
              <a:pPr>
                <a:defRPr/>
              </a:pPr>
              <a:endParaRPr lang="en-US">
                <a:latin typeface="Arial" charset="0"/>
              </a:endParaRPr>
            </a:p>
          </p:txBody>
        </p:sp>
        <p:sp>
          <p:nvSpPr>
            <p:cNvPr id="146458" name="Freeform 26">
              <a:extLst>
                <a:ext uri="{FF2B5EF4-FFF2-40B4-BE49-F238E27FC236}">
                  <a16:creationId xmlns:a16="http://schemas.microsoft.com/office/drawing/2014/main" id="{51F5B2E8-5EF0-469D-802D-7555F238909C}"/>
                </a:ext>
              </a:extLst>
            </p:cNvPr>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sp>
          <p:nvSpPr>
            <p:cNvPr id="146459" name="Freeform 27">
              <a:extLst>
                <a:ext uri="{FF2B5EF4-FFF2-40B4-BE49-F238E27FC236}">
                  <a16:creationId xmlns:a16="http://schemas.microsoft.com/office/drawing/2014/main" id="{48278F42-896B-475B-B836-B1BD66B8A368}"/>
                </a:ext>
              </a:extLst>
            </p:cNvPr>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sp>
          <p:nvSpPr>
            <p:cNvPr id="146460" name="Freeform 28">
              <a:extLst>
                <a:ext uri="{FF2B5EF4-FFF2-40B4-BE49-F238E27FC236}">
                  <a16:creationId xmlns:a16="http://schemas.microsoft.com/office/drawing/2014/main" id="{71AEE869-1E4D-4A70-A038-0E4A2E2BC3C8}"/>
                </a:ext>
              </a:extLst>
            </p:cNvPr>
            <p:cNvSpPr>
              <a:spLocks/>
            </p:cNvSpPr>
            <p:nvPr/>
          </p:nvSpPr>
          <p:spPr bwMode="hidden">
            <a:xfrm>
              <a:off x="5698" y="653"/>
              <a:ext cx="60" cy="311"/>
            </a:xfrm>
            <a:custGeom>
              <a:avLst/>
              <a:gdLst/>
              <a:ahLst/>
              <a:cxnLst>
                <a:cxn ang="0">
                  <a:pos x="0" y="144"/>
                </a:cxn>
                <a:cxn ang="0">
                  <a:pos x="60" y="312"/>
                </a:cxn>
                <a:cxn ang="0">
                  <a:pos x="60" y="6"/>
                </a:cxn>
                <a:cxn ang="0">
                  <a:pos x="54" y="0"/>
                </a:cxn>
                <a:cxn ang="0">
                  <a:pos x="0" y="144"/>
                </a:cxn>
                <a:cxn ang="0">
                  <a:pos x="0" y="144"/>
                </a:cxn>
              </a:cxnLst>
              <a:rect l="0" t="0" r="r" b="b"/>
              <a:pathLst>
                <a:path w="60" h="312">
                  <a:moveTo>
                    <a:pt x="0" y="144"/>
                  </a:moveTo>
                  <a:lnTo>
                    <a:pt x="60" y="312"/>
                  </a:lnTo>
                  <a:lnTo>
                    <a:pt x="60" y="6"/>
                  </a:lnTo>
                  <a:lnTo>
                    <a:pt x="54" y="0"/>
                  </a:lnTo>
                  <a:lnTo>
                    <a:pt x="0" y="144"/>
                  </a:lnTo>
                  <a:lnTo>
                    <a:pt x="0" y="144"/>
                  </a:lnTo>
                  <a:close/>
                </a:path>
              </a:pathLst>
            </a:custGeom>
            <a:solidFill>
              <a:schemeClr val="bg2"/>
            </a:solidFill>
            <a:ln w="9525">
              <a:noFill/>
              <a:round/>
              <a:headEnd/>
              <a:tailEnd/>
            </a:ln>
          </p:spPr>
          <p:txBody>
            <a:bodyPr/>
            <a:lstStyle/>
            <a:p>
              <a:pPr>
                <a:defRPr/>
              </a:pPr>
              <a:endParaRPr lang="en-US">
                <a:latin typeface="Arial" charset="0"/>
              </a:endParaRPr>
            </a:p>
          </p:txBody>
        </p:sp>
        <p:sp>
          <p:nvSpPr>
            <p:cNvPr id="146461" name="Freeform 29">
              <a:extLst>
                <a:ext uri="{FF2B5EF4-FFF2-40B4-BE49-F238E27FC236}">
                  <a16:creationId xmlns:a16="http://schemas.microsoft.com/office/drawing/2014/main" id="{8443CDB6-09F3-4875-93DD-F6DB02C7FB2B}"/>
                </a:ext>
              </a:extLst>
            </p:cNvPr>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62" name="Freeform 30">
              <a:extLst>
                <a:ext uri="{FF2B5EF4-FFF2-40B4-BE49-F238E27FC236}">
                  <a16:creationId xmlns:a16="http://schemas.microsoft.com/office/drawing/2014/main" id="{8E912506-04C8-40A4-AC7F-BABCF05491DD}"/>
                </a:ext>
              </a:extLst>
            </p:cNvPr>
            <p:cNvSpPr>
              <a:spLocks/>
            </p:cNvSpPr>
            <p:nvPr/>
          </p:nvSpPr>
          <p:spPr bwMode="hidden">
            <a:xfrm>
              <a:off x="5754" y="3483"/>
              <a:ext cx="6" cy="6"/>
            </a:xfrm>
            <a:custGeom>
              <a:avLst/>
              <a:gdLst/>
              <a:ahLst/>
              <a:cxnLst>
                <a:cxn ang="0">
                  <a:pos x="6" y="6"/>
                </a:cxn>
                <a:cxn ang="0">
                  <a:pos x="0" y="0"/>
                </a:cxn>
                <a:cxn ang="0">
                  <a:pos x="0" y="6"/>
                </a:cxn>
                <a:cxn ang="0">
                  <a:pos x="6" y="6"/>
                </a:cxn>
                <a:cxn ang="0">
                  <a:pos x="6" y="6"/>
                </a:cxn>
              </a:cxnLst>
              <a:rect l="0" t="0" r="r" b="b"/>
              <a:pathLst>
                <a:path w="6" h="6">
                  <a:moveTo>
                    <a:pt x="6" y="6"/>
                  </a:moveTo>
                  <a:lnTo>
                    <a:pt x="0" y="0"/>
                  </a:lnTo>
                  <a:lnTo>
                    <a:pt x="0" y="6"/>
                  </a:lnTo>
                  <a:lnTo>
                    <a:pt x="6" y="6"/>
                  </a:lnTo>
                  <a:lnTo>
                    <a:pt x="6" y="6"/>
                  </a:lnTo>
                  <a:close/>
                </a:path>
              </a:pathLst>
            </a:custGeom>
            <a:solidFill>
              <a:srgbClr val="18FF00"/>
            </a:solidFill>
            <a:ln w="9525">
              <a:noFill/>
              <a:round/>
              <a:headEnd/>
              <a:tailEnd/>
            </a:ln>
          </p:spPr>
          <p:txBody>
            <a:bodyPr/>
            <a:lstStyle/>
            <a:p>
              <a:pPr>
                <a:defRPr/>
              </a:pPr>
              <a:endParaRPr lang="en-US">
                <a:latin typeface="Arial" charset="0"/>
              </a:endParaRPr>
            </a:p>
          </p:txBody>
        </p:sp>
        <p:sp>
          <p:nvSpPr>
            <p:cNvPr id="146463" name="Freeform 31">
              <a:extLst>
                <a:ext uri="{FF2B5EF4-FFF2-40B4-BE49-F238E27FC236}">
                  <a16:creationId xmlns:a16="http://schemas.microsoft.com/office/drawing/2014/main" id="{3E0BD8BE-A610-4A4D-AFB9-E5BE13DE44B6}"/>
                </a:ext>
              </a:extLst>
            </p:cNvPr>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64" name="Freeform 32">
              <a:extLst>
                <a:ext uri="{FF2B5EF4-FFF2-40B4-BE49-F238E27FC236}">
                  <a16:creationId xmlns:a16="http://schemas.microsoft.com/office/drawing/2014/main" id="{268EEAF5-129D-4858-99F0-D549B96B588F}"/>
                </a:ext>
              </a:extLst>
            </p:cNvPr>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a:defRPr/>
              </a:pPr>
              <a:endParaRPr lang="en-US">
                <a:latin typeface="Arial" charset="0"/>
              </a:endParaRPr>
            </a:p>
          </p:txBody>
        </p:sp>
        <p:sp>
          <p:nvSpPr>
            <p:cNvPr id="146465" name="Freeform 33">
              <a:extLst>
                <a:ext uri="{FF2B5EF4-FFF2-40B4-BE49-F238E27FC236}">
                  <a16:creationId xmlns:a16="http://schemas.microsoft.com/office/drawing/2014/main" id="{AC6F7C39-23CF-475E-BA18-BDFE6B649490}"/>
                </a:ext>
              </a:extLst>
            </p:cNvPr>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66" name="Freeform 34">
              <a:extLst>
                <a:ext uri="{FF2B5EF4-FFF2-40B4-BE49-F238E27FC236}">
                  <a16:creationId xmlns:a16="http://schemas.microsoft.com/office/drawing/2014/main" id="{448BED8A-3870-4EBE-ABA0-344848C648A4}"/>
                </a:ext>
              </a:extLst>
            </p:cNvPr>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67" name="Freeform 35">
              <a:extLst>
                <a:ext uri="{FF2B5EF4-FFF2-40B4-BE49-F238E27FC236}">
                  <a16:creationId xmlns:a16="http://schemas.microsoft.com/office/drawing/2014/main" id="{0BFA067C-A8D2-441C-A9F8-6BC9AD412235}"/>
                </a:ext>
              </a:extLst>
            </p:cNvPr>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a:defRPr/>
              </a:pPr>
              <a:endParaRPr lang="en-US">
                <a:latin typeface="Arial" charset="0"/>
              </a:endParaRPr>
            </a:p>
          </p:txBody>
        </p:sp>
        <p:sp>
          <p:nvSpPr>
            <p:cNvPr id="146468" name="Freeform 36">
              <a:extLst>
                <a:ext uri="{FF2B5EF4-FFF2-40B4-BE49-F238E27FC236}">
                  <a16:creationId xmlns:a16="http://schemas.microsoft.com/office/drawing/2014/main" id="{85953165-A663-4D3A-8914-45F5EA42A4DD}"/>
                </a:ext>
              </a:extLst>
            </p:cNvPr>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69" name="Freeform 37">
              <a:extLst>
                <a:ext uri="{FF2B5EF4-FFF2-40B4-BE49-F238E27FC236}">
                  <a16:creationId xmlns:a16="http://schemas.microsoft.com/office/drawing/2014/main" id="{FCCA8D4A-297C-49BF-B419-397332A35DE1}"/>
                </a:ext>
              </a:extLst>
            </p:cNvPr>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sp>
          <p:nvSpPr>
            <p:cNvPr id="146470" name="Freeform 38">
              <a:extLst>
                <a:ext uri="{FF2B5EF4-FFF2-40B4-BE49-F238E27FC236}">
                  <a16:creationId xmlns:a16="http://schemas.microsoft.com/office/drawing/2014/main" id="{53439417-7E5D-4DAD-81BC-71D1DEC7FC5E}"/>
                </a:ext>
              </a:extLst>
            </p:cNvPr>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a:defRPr/>
              </a:pPr>
              <a:endParaRPr lang="en-US">
                <a:latin typeface="Arial" charset="0"/>
              </a:endParaRPr>
            </a:p>
          </p:txBody>
        </p:sp>
        <p:grpSp>
          <p:nvGrpSpPr>
            <p:cNvPr id="3115" name="Group 39">
              <a:extLst>
                <a:ext uri="{FF2B5EF4-FFF2-40B4-BE49-F238E27FC236}">
                  <a16:creationId xmlns:a16="http://schemas.microsoft.com/office/drawing/2014/main" id="{DF96C545-676F-4A2A-8BA6-AFF71E034B74}"/>
                </a:ext>
              </a:extLst>
            </p:cNvPr>
            <p:cNvGrpSpPr>
              <a:grpSpLocks/>
            </p:cNvGrpSpPr>
            <p:nvPr userDrawn="1"/>
          </p:nvGrpSpPr>
          <p:grpSpPr bwMode="auto">
            <a:xfrm>
              <a:off x="0" y="1632"/>
              <a:ext cx="5758" cy="1858"/>
              <a:chOff x="0" y="1632"/>
              <a:chExt cx="5758" cy="1858"/>
            </a:xfrm>
          </p:grpSpPr>
          <p:sp>
            <p:nvSpPr>
              <p:cNvPr id="146472" name="Freeform 40">
                <a:extLst>
                  <a:ext uri="{FF2B5EF4-FFF2-40B4-BE49-F238E27FC236}">
                    <a16:creationId xmlns:a16="http://schemas.microsoft.com/office/drawing/2014/main" id="{C718CEF7-DDA8-419E-BC6E-01FAF6C99F70}"/>
                  </a:ext>
                </a:extLst>
              </p:cNvPr>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a:defRPr/>
                </a:pPr>
                <a:endParaRPr lang="en-US">
                  <a:latin typeface="Arial" charset="0"/>
                </a:endParaRPr>
              </a:p>
            </p:txBody>
          </p:sp>
          <p:sp>
            <p:nvSpPr>
              <p:cNvPr id="146473" name="Freeform 41">
                <a:extLst>
                  <a:ext uri="{FF2B5EF4-FFF2-40B4-BE49-F238E27FC236}">
                    <a16:creationId xmlns:a16="http://schemas.microsoft.com/office/drawing/2014/main" id="{B49FA324-AD48-4F66-9076-21C584F7FBA4}"/>
                  </a:ext>
                </a:extLst>
              </p:cNvPr>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a:defRPr/>
                </a:pPr>
                <a:endParaRPr lang="en-US">
                  <a:latin typeface="Arial" charset="0"/>
                </a:endParaRPr>
              </a:p>
            </p:txBody>
          </p:sp>
        </p:grpSp>
      </p:grpSp>
      <p:sp>
        <p:nvSpPr>
          <p:cNvPr id="146474" name="Rectangle 42">
            <a:extLst>
              <a:ext uri="{FF2B5EF4-FFF2-40B4-BE49-F238E27FC236}">
                <a16:creationId xmlns:a16="http://schemas.microsoft.com/office/drawing/2014/main" id="{6BCA9241-AED2-4131-B6C5-6DEA2AF9A0BE}"/>
              </a:ext>
            </a:extLst>
          </p:cNvPr>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6475" name="Rectangle 43">
            <a:extLst>
              <a:ext uri="{FF2B5EF4-FFF2-40B4-BE49-F238E27FC236}">
                <a16:creationId xmlns:a16="http://schemas.microsoft.com/office/drawing/2014/main" id="{F77CE2BA-C0B0-425C-9991-0F6F31F6ED3E}"/>
              </a:ext>
            </a:extLst>
          </p:cNvPr>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6476" name="Rectangle 44">
            <a:extLst>
              <a:ext uri="{FF2B5EF4-FFF2-40B4-BE49-F238E27FC236}">
                <a16:creationId xmlns:a16="http://schemas.microsoft.com/office/drawing/2014/main" id="{CCBB618E-9DE9-420D-B767-D5A83FFAB742}"/>
              </a:ext>
            </a:extLst>
          </p:cNvPr>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a:defRPr/>
            </a:pPr>
            <a:endParaRPr lang="en-US"/>
          </a:p>
        </p:txBody>
      </p:sp>
      <p:sp>
        <p:nvSpPr>
          <p:cNvPr id="146477" name="Rectangle 45">
            <a:extLst>
              <a:ext uri="{FF2B5EF4-FFF2-40B4-BE49-F238E27FC236}">
                <a16:creationId xmlns:a16="http://schemas.microsoft.com/office/drawing/2014/main" id="{489DDC2C-5629-43E1-89F0-39A151DA78FA}"/>
              </a:ext>
            </a:extLst>
          </p:cNvPr>
          <p:cNvSpPr>
            <a:spLocks noGrp="1" noChangeArrowheads="1"/>
          </p:cNvSpPr>
          <p:nvPr>
            <p:ph type="ftr" sz="quarter" idx="3"/>
          </p:nvPr>
        </p:nvSpPr>
        <p:spPr bwMode="auto">
          <a:xfrm>
            <a:off x="6248400" y="64008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cs typeface="Arial" charset="0"/>
              </a:defRPr>
            </a:lvl1pPr>
          </a:lstStyle>
          <a:p>
            <a:pPr>
              <a:defRPr/>
            </a:pPr>
            <a:r>
              <a:rPr lang="en-US"/>
              <a:t>© Multimedia Apologetics</a:t>
            </a:r>
          </a:p>
          <a:p>
            <a:pPr>
              <a:defRPr/>
            </a:pPr>
            <a:r>
              <a:rPr lang="en-US"/>
              <a:t>www.MultimediaApologetics.com</a:t>
            </a:r>
          </a:p>
        </p:txBody>
      </p:sp>
    </p:spTree>
  </p:cSld>
  <p:clrMap bg1="dk2" tx1="lt1" bg2="dk1" tx2="lt2" accent1="accent1" accent2="accent2" accent3="accent3" accent4="accent4" accent5="accent5" accent6="accent6" hlink="hlink" folHlink="folHlink"/>
  <p:sldLayoutIdLst>
    <p:sldLayoutId id="2147483720"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anose="05000000000000000000" pitchFamily="2" charset="2"/>
        <a:buBlip>
          <a:blip r:embed="rId15"/>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anose="05000000000000000000" pitchFamily="2" charset="2"/>
        <a:buBlip>
          <a:blip r:embed="rId16"/>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anose="05000000000000000000" pitchFamily="2" charset="2"/>
        <a:buBlip>
          <a:blip r:embed="rId17"/>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7"/>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5.png"/><Relationship Id="rId4" Type="http://schemas.openxmlformats.org/officeDocument/2006/relationships/oleObject" Target="../embeddings/oleObject2.bin"/></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A34C8383-9F8A-4264-AA13-A139BA6CF005}"/>
              </a:ext>
            </a:extLst>
          </p:cNvPr>
          <p:cNvSpPr>
            <a:spLocks noGrp="1" noChangeArrowheads="1"/>
          </p:cNvSpPr>
          <p:nvPr>
            <p:ph type="ctrTitle"/>
          </p:nvPr>
        </p:nvSpPr>
        <p:spPr>
          <a:xfrm>
            <a:off x="228600" y="2362200"/>
            <a:ext cx="8686800" cy="1654175"/>
          </a:xfrm>
        </p:spPr>
        <p:txBody>
          <a:bodyPr/>
          <a:lstStyle/>
          <a:p>
            <a:pPr eaLnBrk="1" hangingPunct="1">
              <a:defRPr/>
            </a:pPr>
            <a:r>
              <a:rPr lang="en-US" sz="4400" dirty="0">
                <a:solidFill>
                  <a:schemeClr val="tx1"/>
                </a:solidFill>
              </a:rPr>
              <a:t>Major Doctrines of </a:t>
            </a:r>
            <a:br>
              <a:rPr lang="en-US" sz="4400" dirty="0">
                <a:solidFill>
                  <a:schemeClr val="tx1"/>
                </a:solidFill>
              </a:rPr>
            </a:br>
            <a:r>
              <a:rPr lang="en-US" sz="4400" dirty="0">
                <a:solidFill>
                  <a:schemeClr val="tx1"/>
                </a:solidFill>
              </a:rPr>
              <a:t>Christianity</a:t>
            </a:r>
            <a:br>
              <a:rPr lang="en-US" sz="4400" dirty="0">
                <a:solidFill>
                  <a:schemeClr val="tx1"/>
                </a:solidFill>
              </a:rPr>
            </a:br>
            <a:br>
              <a:rPr lang="en-US" sz="4400" dirty="0">
                <a:solidFill>
                  <a:schemeClr val="tx1"/>
                </a:solidFill>
              </a:rPr>
            </a:br>
            <a:r>
              <a:rPr lang="en-US" sz="4400" dirty="0">
                <a:solidFill>
                  <a:schemeClr val="tx1"/>
                </a:solidFill>
              </a:rPr>
              <a:t> </a:t>
            </a:r>
            <a:br>
              <a:rPr lang="en-US" sz="4400" dirty="0">
                <a:solidFill>
                  <a:schemeClr val="tx1"/>
                </a:solidFill>
              </a:rPr>
            </a:br>
            <a:r>
              <a:rPr lang="en-US" sz="2400" dirty="0">
                <a:solidFill>
                  <a:schemeClr val="tx1"/>
                </a:solidFill>
              </a:rPr>
              <a:t>www.MultimediaApologetics.com</a:t>
            </a:r>
            <a:r>
              <a:rPr lang="en-US" sz="3200" dirty="0">
                <a:solidFill>
                  <a:schemeClr val="tx1"/>
                </a:solidFill>
              </a:rPr>
              <a:t> </a:t>
            </a:r>
            <a:br>
              <a:rPr lang="en-US" sz="3200" dirty="0">
                <a:solidFill>
                  <a:schemeClr val="tx1"/>
                </a:solidFill>
              </a:rPr>
            </a:br>
            <a:endParaRPr lang="en-US" sz="32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DDA6FD68-706A-4C87-80A5-5B50B9395B5B}"/>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40290" name="Rectangle 2">
            <a:extLst>
              <a:ext uri="{FF2B5EF4-FFF2-40B4-BE49-F238E27FC236}">
                <a16:creationId xmlns:a16="http://schemas.microsoft.com/office/drawing/2014/main" id="{A90F681A-4E02-4FB9-A728-1A4D2DB5D316}"/>
              </a:ext>
            </a:extLst>
          </p:cNvPr>
          <p:cNvSpPr>
            <a:spLocks noGrp="1" noChangeArrowheads="1"/>
          </p:cNvSpPr>
          <p:nvPr>
            <p:ph type="title"/>
          </p:nvPr>
        </p:nvSpPr>
        <p:spPr/>
        <p:txBody>
          <a:bodyPr/>
          <a:lstStyle/>
          <a:p>
            <a:pPr eaLnBrk="1" hangingPunct="1">
              <a:defRPr/>
            </a:pPr>
            <a:r>
              <a:rPr lang="en-US"/>
              <a:t>Is Truth Relative or Absolute?</a:t>
            </a:r>
          </a:p>
        </p:txBody>
      </p:sp>
      <p:sp>
        <p:nvSpPr>
          <p:cNvPr id="14340" name="Oval 3">
            <a:extLst>
              <a:ext uri="{FF2B5EF4-FFF2-40B4-BE49-F238E27FC236}">
                <a16:creationId xmlns:a16="http://schemas.microsoft.com/office/drawing/2014/main" id="{BE70CEF8-4ECC-40CA-AE16-2D16448F94BE}"/>
              </a:ext>
            </a:extLst>
          </p:cNvPr>
          <p:cNvSpPr>
            <a:spLocks noChangeArrowheads="1"/>
          </p:cNvSpPr>
          <p:nvPr/>
        </p:nvSpPr>
        <p:spPr bwMode="auto">
          <a:xfrm>
            <a:off x="3200400" y="1524000"/>
            <a:ext cx="2514600" cy="2438400"/>
          </a:xfrm>
          <a:prstGeom prst="ellipse">
            <a:avLst/>
          </a:prstGeom>
          <a:solidFill>
            <a:srgbClr val="99FF33"/>
          </a:solidFill>
          <a:ln w="9525">
            <a:solidFill>
              <a:srgbClr val="99FF33"/>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4341" name="Text Box 4">
            <a:extLst>
              <a:ext uri="{FF2B5EF4-FFF2-40B4-BE49-F238E27FC236}">
                <a16:creationId xmlns:a16="http://schemas.microsoft.com/office/drawing/2014/main" id="{41F40D63-F786-4DF9-ABC0-BE849F9895C0}"/>
              </a:ext>
            </a:extLst>
          </p:cNvPr>
          <p:cNvSpPr txBox="1">
            <a:spLocks noChangeArrowheads="1"/>
          </p:cNvSpPr>
          <p:nvPr/>
        </p:nvSpPr>
        <p:spPr bwMode="auto">
          <a:xfrm>
            <a:off x="228600" y="4343400"/>
            <a:ext cx="86868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Tx/>
              <a:buChar char="•"/>
            </a:pPr>
            <a:r>
              <a:rPr lang="en-US" altLang="en-US" sz="2400"/>
              <a:t>Is it possible for the green object above a circle and a square?</a:t>
            </a:r>
          </a:p>
          <a:p>
            <a:pPr>
              <a:buFontTx/>
              <a:buChar char="•"/>
            </a:pPr>
            <a:r>
              <a:rPr lang="en-US" altLang="en-US" sz="2400"/>
              <a:t>It is true for all people that the object is a circle</a:t>
            </a:r>
          </a:p>
          <a:p>
            <a:pPr>
              <a:buFontTx/>
              <a:buChar char="•"/>
            </a:pPr>
            <a:r>
              <a:rPr lang="en-US" altLang="en-US" sz="2400"/>
              <a:t>Truth is absolute and applies to all people</a:t>
            </a:r>
          </a:p>
          <a:p>
            <a:pPr lvl="1"/>
            <a:endParaRPr lang="en-US" altLang="en-US" sz="2400"/>
          </a:p>
          <a:p>
            <a:endParaRPr lang="en-US" altLang="en-US" sz="24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F323FF4-523A-4779-809F-D8B962BF8EC2}"/>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7762" name="Rectangle 2">
            <a:extLst>
              <a:ext uri="{FF2B5EF4-FFF2-40B4-BE49-F238E27FC236}">
                <a16:creationId xmlns:a16="http://schemas.microsoft.com/office/drawing/2014/main" id="{A7975D67-8176-4BC3-8185-1FEA35126598}"/>
              </a:ext>
            </a:extLst>
          </p:cNvPr>
          <p:cNvSpPr>
            <a:spLocks noGrp="1" noChangeArrowheads="1"/>
          </p:cNvSpPr>
          <p:nvPr>
            <p:ph type="title"/>
          </p:nvPr>
        </p:nvSpPr>
        <p:spPr>
          <a:xfrm>
            <a:off x="304800" y="457200"/>
            <a:ext cx="8509000" cy="457200"/>
          </a:xfrm>
        </p:spPr>
        <p:txBody>
          <a:bodyPr/>
          <a:lstStyle/>
          <a:p>
            <a:pPr eaLnBrk="1" hangingPunct="1">
              <a:defRPr/>
            </a:pPr>
            <a:r>
              <a:rPr lang="en-US"/>
              <a:t>How Do We Know Something is True?</a:t>
            </a:r>
          </a:p>
        </p:txBody>
      </p:sp>
      <p:sp>
        <p:nvSpPr>
          <p:cNvPr id="117763" name="Rectangle 3">
            <a:extLst>
              <a:ext uri="{FF2B5EF4-FFF2-40B4-BE49-F238E27FC236}">
                <a16:creationId xmlns:a16="http://schemas.microsoft.com/office/drawing/2014/main" id="{B6388B0F-1322-4483-AB50-0F928F2067C1}"/>
              </a:ext>
            </a:extLst>
          </p:cNvPr>
          <p:cNvSpPr>
            <a:spLocks noGrp="1" noChangeArrowheads="1"/>
          </p:cNvSpPr>
          <p:nvPr>
            <p:ph type="body" idx="1"/>
          </p:nvPr>
        </p:nvSpPr>
        <p:spPr>
          <a:xfrm>
            <a:off x="457200" y="2058988"/>
            <a:ext cx="8229600" cy="4071937"/>
          </a:xfrm>
        </p:spPr>
        <p:txBody>
          <a:bodyPr/>
          <a:lstStyle/>
          <a:p>
            <a:pPr eaLnBrk="1" hangingPunct="1">
              <a:lnSpc>
                <a:spcPct val="90000"/>
              </a:lnSpc>
              <a:buFont typeface="Wingdings" panose="05000000000000000000" pitchFamily="2" charset="2"/>
              <a:buNone/>
              <a:defRPr/>
            </a:pPr>
            <a:endParaRPr lang="en-US"/>
          </a:p>
          <a:p>
            <a:pPr eaLnBrk="1" hangingPunct="1">
              <a:lnSpc>
                <a:spcPct val="90000"/>
              </a:lnSpc>
              <a:defRPr/>
            </a:pPr>
            <a:r>
              <a:rPr lang="en-US"/>
              <a:t>Is something true just because someone said it?</a:t>
            </a:r>
          </a:p>
          <a:p>
            <a:pPr eaLnBrk="1" hangingPunct="1">
              <a:lnSpc>
                <a:spcPct val="90000"/>
              </a:lnSpc>
              <a:defRPr/>
            </a:pPr>
            <a:r>
              <a:rPr lang="en-US"/>
              <a:t>We can know something is true or false by investigating the facts!</a:t>
            </a:r>
          </a:p>
          <a:p>
            <a:pPr lvl="1" eaLnBrk="1" hangingPunct="1">
              <a:lnSpc>
                <a:spcPct val="90000"/>
              </a:lnSpc>
              <a:defRPr/>
            </a:pPr>
            <a:r>
              <a:rPr lang="en-US"/>
              <a:t>Truth is the way things really 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7763">
                                            <p:txEl>
                                              <p:pRg st="1" end="1"/>
                                            </p:txEl>
                                          </p:spTgt>
                                        </p:tgtEl>
                                        <p:attrNameLst>
                                          <p:attrName>style.visibility</p:attrName>
                                        </p:attrNameLst>
                                      </p:cBhvr>
                                      <p:to>
                                        <p:strVal val="visible"/>
                                      </p:to>
                                    </p:set>
                                    <p:anim calcmode="lin" valueType="num">
                                      <p:cBhvr additive="base">
                                        <p:cTn id="7" dur="500" fill="hold"/>
                                        <p:tgtEl>
                                          <p:spTgt spid="11776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77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mph" presetSubtype="0" fill="hold" nodeType="clickEffect">
                                  <p:stCondLst>
                                    <p:cond delay="0"/>
                                  </p:stCondLst>
                                  <p:childTnLst>
                                    <p:animRot by="21600000">
                                      <p:cBhvr>
                                        <p:cTn id="12" dur="2000" fill="hold"/>
                                        <p:tgtEl>
                                          <p:spTgt spid="117763">
                                            <p:txEl>
                                              <p:pRg st="1" end="1"/>
                                            </p:txEl>
                                          </p:spTgt>
                                        </p:tgtEl>
                                        <p:attrNameLst>
                                          <p:attrName>r</p:attrName>
                                        </p:attrNameLst>
                                      </p:cBhvr>
                                    </p:animRo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17763">
                                            <p:txEl>
                                              <p:pRg st="2" end="2"/>
                                            </p:txEl>
                                          </p:spTgt>
                                        </p:tgtEl>
                                        <p:attrNameLst>
                                          <p:attrName>style.visibility</p:attrName>
                                        </p:attrNameLst>
                                      </p:cBhvr>
                                      <p:to>
                                        <p:strVal val="visible"/>
                                      </p:to>
                                    </p:set>
                                    <p:anim calcmode="lin" valueType="num">
                                      <p:cBhvr additive="base">
                                        <p:cTn id="17" dur="500" fill="hold"/>
                                        <p:tgtEl>
                                          <p:spTgt spid="11776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776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117763">
                                            <p:txEl>
                                              <p:pRg st="3" end="3"/>
                                            </p:txEl>
                                          </p:spTgt>
                                        </p:tgtEl>
                                        <p:attrNameLst>
                                          <p:attrName>style.visibility</p:attrName>
                                        </p:attrNameLst>
                                      </p:cBhvr>
                                      <p:to>
                                        <p:strVal val="visible"/>
                                      </p:to>
                                    </p:set>
                                    <p:anim calcmode="lin" valueType="num">
                                      <p:cBhvr additive="base">
                                        <p:cTn id="23" dur="500" fill="hold"/>
                                        <p:tgtEl>
                                          <p:spTgt spid="11776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77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9B5F872-DBBE-4C4A-8909-C7746B437B96}"/>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45410" name="Rectangle 2">
            <a:extLst>
              <a:ext uri="{FF2B5EF4-FFF2-40B4-BE49-F238E27FC236}">
                <a16:creationId xmlns:a16="http://schemas.microsoft.com/office/drawing/2014/main" id="{E8DF20DA-BC06-4827-A50F-484E317A2337}"/>
              </a:ext>
            </a:extLst>
          </p:cNvPr>
          <p:cNvSpPr>
            <a:spLocks noGrp="1" noChangeArrowheads="1"/>
          </p:cNvSpPr>
          <p:nvPr>
            <p:ph type="title"/>
          </p:nvPr>
        </p:nvSpPr>
        <p:spPr>
          <a:xfrm>
            <a:off x="304800" y="609600"/>
            <a:ext cx="8509000" cy="457200"/>
          </a:xfrm>
        </p:spPr>
        <p:txBody>
          <a:bodyPr/>
          <a:lstStyle/>
          <a:p>
            <a:pPr eaLnBrk="1" hangingPunct="1">
              <a:defRPr/>
            </a:pPr>
            <a:r>
              <a:rPr lang="en-US" sz="4000"/>
              <a:t>The person who claims that </a:t>
            </a:r>
            <a:br>
              <a:rPr lang="en-US" sz="4000"/>
            </a:br>
            <a:r>
              <a:rPr lang="en-US" sz="4000"/>
              <a:t>everything is relative says: </a:t>
            </a:r>
          </a:p>
        </p:txBody>
      </p:sp>
      <p:sp>
        <p:nvSpPr>
          <p:cNvPr id="145411" name="Rectangle 3">
            <a:extLst>
              <a:ext uri="{FF2B5EF4-FFF2-40B4-BE49-F238E27FC236}">
                <a16:creationId xmlns:a16="http://schemas.microsoft.com/office/drawing/2014/main" id="{2B941426-AE1F-42FA-855C-1E9585A1E78B}"/>
              </a:ext>
            </a:extLst>
          </p:cNvPr>
          <p:cNvSpPr>
            <a:spLocks noGrp="1" noChangeArrowheads="1"/>
          </p:cNvSpPr>
          <p:nvPr>
            <p:ph type="body" idx="1"/>
          </p:nvPr>
        </p:nvSpPr>
        <p:spPr>
          <a:xfrm>
            <a:off x="679450" y="1676400"/>
            <a:ext cx="7929563" cy="4232275"/>
          </a:xfrm>
        </p:spPr>
        <p:txBody>
          <a:bodyPr/>
          <a:lstStyle/>
          <a:p>
            <a:pPr algn="ctr" eaLnBrk="1" hangingPunct="1">
              <a:lnSpc>
                <a:spcPct val="90000"/>
              </a:lnSpc>
              <a:buFont typeface="Wingdings" panose="05000000000000000000" pitchFamily="2" charset="2"/>
              <a:buNone/>
              <a:defRPr/>
            </a:pPr>
            <a:r>
              <a:rPr lang="en-US" sz="3600" b="1">
                <a:solidFill>
                  <a:srgbClr val="00FF00"/>
                </a:solidFill>
              </a:rPr>
              <a:t>“Truth is relative”</a:t>
            </a:r>
          </a:p>
          <a:p>
            <a:pPr eaLnBrk="1" hangingPunct="1">
              <a:lnSpc>
                <a:spcPct val="90000"/>
              </a:lnSpc>
              <a:buFont typeface="Wingdings" panose="05000000000000000000" pitchFamily="2" charset="2"/>
              <a:buNone/>
              <a:defRPr/>
            </a:pPr>
            <a:endParaRPr lang="en-US" sz="2400">
              <a:solidFill>
                <a:srgbClr val="FF0000"/>
              </a:solidFill>
            </a:endParaRPr>
          </a:p>
          <a:p>
            <a:pPr eaLnBrk="1" hangingPunct="1">
              <a:lnSpc>
                <a:spcPct val="90000"/>
              </a:lnSpc>
              <a:buFont typeface="Wingdings" panose="05000000000000000000" pitchFamily="2" charset="2"/>
              <a:buNone/>
              <a:defRPr/>
            </a:pPr>
            <a:r>
              <a:rPr lang="en-US" sz="2400">
                <a:solidFill>
                  <a:srgbClr val="FF0000"/>
                </a:solidFill>
              </a:rPr>
              <a:t> </a:t>
            </a:r>
            <a:r>
              <a:rPr lang="en-US" sz="2400"/>
              <a:t>What they mean: </a:t>
            </a:r>
          </a:p>
          <a:p>
            <a:pPr eaLnBrk="1" hangingPunct="1">
              <a:lnSpc>
                <a:spcPct val="90000"/>
              </a:lnSpc>
              <a:defRPr/>
            </a:pPr>
            <a:r>
              <a:rPr lang="en-US" sz="2400"/>
              <a:t>One person’s truth is different than another person’s truth</a:t>
            </a:r>
          </a:p>
          <a:p>
            <a:pPr eaLnBrk="1" hangingPunct="1">
              <a:lnSpc>
                <a:spcPct val="90000"/>
              </a:lnSpc>
              <a:defRPr/>
            </a:pPr>
            <a:r>
              <a:rPr lang="en-US" sz="2400"/>
              <a:t>It’s all relative</a:t>
            </a:r>
          </a:p>
          <a:p>
            <a:pPr eaLnBrk="1" hangingPunct="1">
              <a:lnSpc>
                <a:spcPct val="90000"/>
              </a:lnSpc>
              <a:buFont typeface="Wingdings" panose="05000000000000000000" pitchFamily="2" charset="2"/>
              <a:buNone/>
              <a:defRPr/>
            </a:pPr>
            <a:endParaRPr lang="en-US" sz="2400"/>
          </a:p>
          <a:p>
            <a:pPr eaLnBrk="1" hangingPunct="1">
              <a:lnSpc>
                <a:spcPct val="90000"/>
              </a:lnSpc>
              <a:buFont typeface="Wingdings" panose="05000000000000000000" pitchFamily="2" charset="2"/>
              <a:buNone/>
              <a:defRPr/>
            </a:pPr>
            <a:r>
              <a:rPr lang="en-US" sz="2400"/>
              <a:t>What do you say to a person who says this?</a:t>
            </a:r>
          </a:p>
          <a:p>
            <a:pPr eaLnBrk="1" hangingPunct="1">
              <a:lnSpc>
                <a:spcPct val="90000"/>
              </a:lnSpc>
              <a:buFont typeface="Wingdings" panose="05000000000000000000" pitchFamily="2" charset="2"/>
              <a:buNone/>
              <a:defRPr/>
            </a:pPr>
            <a:r>
              <a:rPr lang="en-US">
                <a:solidFill>
                  <a:srgbClr val="FF0000"/>
                </a:solidFill>
              </a:rPr>
              <a:t>       </a:t>
            </a:r>
            <a:r>
              <a:rPr lang="en-US"/>
              <a:t>Is this statement also relative truth?</a:t>
            </a:r>
          </a:p>
          <a:p>
            <a:pPr eaLnBrk="1" hangingPunct="1">
              <a:lnSpc>
                <a:spcPct val="90000"/>
              </a:lnSpc>
              <a:buFont typeface="Wingdings" panose="05000000000000000000" pitchFamily="2" charset="2"/>
              <a:buNone/>
              <a:defRPr/>
            </a:pPr>
            <a:endParaRPr lang="en-US">
              <a:solidFill>
                <a:srgbClr val="FF0000"/>
              </a:solidFill>
            </a:endParaRPr>
          </a:p>
          <a:p>
            <a:pPr eaLnBrk="1" hangingPunct="1">
              <a:lnSpc>
                <a:spcPct val="90000"/>
              </a:lnSpc>
              <a:buFont typeface="Wingdings" panose="05000000000000000000" pitchFamily="2" charset="2"/>
              <a:buNone/>
              <a:defRPr/>
            </a:pPr>
            <a:r>
              <a:rPr lang="en-US" sz="2400"/>
              <a:t>To say that “truth is relative” is self defeating!</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360099F-BDD9-4B4A-AC00-98712A4C96F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9810" name="Rectangle 2">
            <a:extLst>
              <a:ext uri="{FF2B5EF4-FFF2-40B4-BE49-F238E27FC236}">
                <a16:creationId xmlns:a16="http://schemas.microsoft.com/office/drawing/2014/main" id="{3E659A13-4B69-47FC-9D9E-758B46DC55E1}"/>
              </a:ext>
            </a:extLst>
          </p:cNvPr>
          <p:cNvSpPr>
            <a:spLocks noGrp="1" noChangeArrowheads="1"/>
          </p:cNvSpPr>
          <p:nvPr>
            <p:ph type="title"/>
          </p:nvPr>
        </p:nvSpPr>
        <p:spPr>
          <a:xfrm>
            <a:off x="457200" y="277813"/>
            <a:ext cx="8229600" cy="714375"/>
          </a:xfrm>
        </p:spPr>
        <p:txBody>
          <a:bodyPr/>
          <a:lstStyle/>
          <a:p>
            <a:pPr eaLnBrk="1" hangingPunct="1">
              <a:defRPr/>
            </a:pPr>
            <a:r>
              <a:rPr lang="en-US" sz="4000"/>
              <a:t>Truth Cannot Be Relative!</a:t>
            </a:r>
          </a:p>
        </p:txBody>
      </p:sp>
      <p:sp>
        <p:nvSpPr>
          <p:cNvPr id="119811" name="Rectangle 3">
            <a:extLst>
              <a:ext uri="{FF2B5EF4-FFF2-40B4-BE49-F238E27FC236}">
                <a16:creationId xmlns:a16="http://schemas.microsoft.com/office/drawing/2014/main" id="{573B60C0-D353-470F-A853-4909D3FD9E37}"/>
              </a:ext>
            </a:extLst>
          </p:cNvPr>
          <p:cNvSpPr>
            <a:spLocks noGrp="1" noChangeArrowheads="1"/>
          </p:cNvSpPr>
          <p:nvPr>
            <p:ph type="body" idx="1"/>
          </p:nvPr>
        </p:nvSpPr>
        <p:spPr>
          <a:xfrm>
            <a:off x="604838" y="1822450"/>
            <a:ext cx="7931150" cy="3876675"/>
          </a:xfrm>
        </p:spPr>
        <p:txBody>
          <a:bodyPr/>
          <a:lstStyle/>
          <a:p>
            <a:pPr eaLnBrk="1" hangingPunct="1">
              <a:lnSpc>
                <a:spcPct val="80000"/>
              </a:lnSpc>
              <a:defRPr/>
            </a:pPr>
            <a:r>
              <a:rPr lang="en-US" sz="2800"/>
              <a:t>Science could never make any progress</a:t>
            </a:r>
          </a:p>
          <a:p>
            <a:pPr eaLnBrk="1" hangingPunct="1">
              <a:lnSpc>
                <a:spcPct val="80000"/>
              </a:lnSpc>
              <a:defRPr/>
            </a:pPr>
            <a:r>
              <a:rPr lang="en-US" sz="2800"/>
              <a:t>You couldn’t travel to a different place and get there on time—You might not be in the right place</a:t>
            </a:r>
          </a:p>
          <a:p>
            <a:pPr eaLnBrk="1" hangingPunct="1">
              <a:lnSpc>
                <a:spcPct val="80000"/>
              </a:lnSpc>
              <a:defRPr/>
            </a:pPr>
            <a:r>
              <a:rPr lang="en-US" sz="2800"/>
              <a:t>You wouldn’t even be sure who you were</a:t>
            </a:r>
          </a:p>
          <a:p>
            <a:pPr eaLnBrk="1" hangingPunct="1">
              <a:lnSpc>
                <a:spcPct val="80000"/>
              </a:lnSpc>
              <a:defRPr/>
            </a:pPr>
            <a:r>
              <a:rPr lang="en-US" sz="2800"/>
              <a:t>You could never be sure who won the World Series</a:t>
            </a:r>
          </a:p>
          <a:p>
            <a:pPr eaLnBrk="1" hangingPunct="1">
              <a:lnSpc>
                <a:spcPct val="80000"/>
              </a:lnSpc>
              <a:defRPr/>
            </a:pPr>
            <a:r>
              <a:rPr lang="en-US" sz="2800"/>
              <a:t>Your truth is my truth</a:t>
            </a:r>
          </a:p>
          <a:p>
            <a:pPr lvl="1" eaLnBrk="1" hangingPunct="1">
              <a:lnSpc>
                <a:spcPct val="80000"/>
              </a:lnSpc>
              <a:defRPr/>
            </a:pPr>
            <a:r>
              <a:rPr lang="en-US" sz="2400"/>
              <a:t>As long as your truth is supported by facts</a:t>
            </a:r>
          </a:p>
          <a:p>
            <a:pPr eaLnBrk="1" hangingPunct="1">
              <a:lnSpc>
                <a:spcPct val="80000"/>
              </a:lnSpc>
              <a:defRPr/>
            </a:pPr>
            <a:r>
              <a:rPr lang="en-US" sz="2800"/>
              <a:t>Truth is universal!</a:t>
            </a:r>
          </a:p>
          <a:p>
            <a:pPr lvl="1" eaLnBrk="1" hangingPunct="1">
              <a:lnSpc>
                <a:spcPct val="80000"/>
              </a:lnSpc>
              <a:defRPr/>
            </a:pPr>
            <a:r>
              <a:rPr lang="en-US" sz="2400"/>
              <a:t>That’s a real blow to the postmodern world!</a:t>
            </a:r>
          </a:p>
          <a:p>
            <a:pPr lvl="1" eaLnBrk="1" hangingPunct="1">
              <a:lnSpc>
                <a:spcPct val="80000"/>
              </a:lnSpc>
              <a:defRPr/>
            </a:pPr>
            <a:r>
              <a:rPr lang="en-US" sz="2400"/>
              <a:t>This means that not all religions are true</a:t>
            </a:r>
          </a:p>
          <a:p>
            <a:pPr eaLnBrk="1" hangingPunct="1">
              <a:lnSpc>
                <a:spcPct val="80000"/>
              </a:lnSpc>
              <a:defRPr/>
            </a:pPr>
            <a:endParaRPr lang="en-US" sz="2800"/>
          </a:p>
          <a:p>
            <a:pPr eaLnBrk="1" hangingPunct="1">
              <a:lnSpc>
                <a:spcPct val="80000"/>
              </a:lnSpc>
              <a:buFont typeface="Wingdings" panose="05000000000000000000" pitchFamily="2" charset="2"/>
              <a:buNone/>
              <a:defRPr/>
            </a:pPr>
            <a:endParaRPr 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a:extLst>
              <a:ext uri="{FF2B5EF4-FFF2-40B4-BE49-F238E27FC236}">
                <a16:creationId xmlns:a16="http://schemas.microsoft.com/office/drawing/2014/main" id="{4373D5F7-60F4-4B12-B188-7348DA1005D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0834" name="Rectangle 2">
            <a:extLst>
              <a:ext uri="{FF2B5EF4-FFF2-40B4-BE49-F238E27FC236}">
                <a16:creationId xmlns:a16="http://schemas.microsoft.com/office/drawing/2014/main" id="{674EE89B-49CD-4F0B-BB36-889C54C4CD0C}"/>
              </a:ext>
            </a:extLst>
          </p:cNvPr>
          <p:cNvSpPr>
            <a:spLocks noGrp="1" noChangeArrowheads="1"/>
          </p:cNvSpPr>
          <p:nvPr>
            <p:ph type="title"/>
          </p:nvPr>
        </p:nvSpPr>
        <p:spPr>
          <a:xfrm>
            <a:off x="304800" y="0"/>
            <a:ext cx="8229600" cy="457200"/>
          </a:xfrm>
        </p:spPr>
        <p:txBody>
          <a:bodyPr/>
          <a:lstStyle/>
          <a:p>
            <a:pPr eaLnBrk="1" hangingPunct="1">
              <a:defRPr/>
            </a:pPr>
            <a:r>
              <a:rPr lang="en-US" sz="2800"/>
              <a:t>Can All Religions Be True?</a:t>
            </a:r>
          </a:p>
        </p:txBody>
      </p:sp>
      <p:graphicFrame>
        <p:nvGraphicFramePr>
          <p:cNvPr id="1026" name="Object 3">
            <a:extLst>
              <a:ext uri="{FF2B5EF4-FFF2-40B4-BE49-F238E27FC236}">
                <a16:creationId xmlns:a16="http://schemas.microsoft.com/office/drawing/2014/main" id="{DCD369F1-7620-4C54-97EC-BE9E360DBFEF}"/>
              </a:ext>
            </a:extLst>
          </p:cNvPr>
          <p:cNvGraphicFramePr>
            <a:graphicFrameLocks noChangeAspect="1"/>
          </p:cNvGraphicFramePr>
          <p:nvPr>
            <p:ph sz="half" idx="2"/>
          </p:nvPr>
        </p:nvGraphicFramePr>
        <p:xfrm>
          <a:off x="914400" y="533400"/>
          <a:ext cx="7391400" cy="4876800"/>
        </p:xfrm>
        <a:graphic>
          <a:graphicData uri="http://schemas.openxmlformats.org/presentationml/2006/ole">
            <mc:AlternateContent xmlns:mc="http://schemas.openxmlformats.org/markup-compatibility/2006">
              <mc:Choice xmlns:v="urn:schemas-microsoft-com:vml" Requires="v">
                <p:oleObj spid="_x0000_s1030" name="Document" r:id="rId3" imgW="7701840" imgH="5244840" progId="Word.Document.8">
                  <p:embed/>
                </p:oleObj>
              </mc:Choice>
              <mc:Fallback>
                <p:oleObj name="Document" r:id="rId3" imgW="7701840" imgH="5244840"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b="12204"/>
                      <a:stretch>
                        <a:fillRect/>
                      </a:stretch>
                    </p:blipFill>
                    <p:spPr bwMode="auto">
                      <a:xfrm>
                        <a:off x="914400" y="533400"/>
                        <a:ext cx="7391400" cy="4876800"/>
                      </a:xfrm>
                      <a:prstGeom prst="rect">
                        <a:avLst/>
                      </a:prstGeom>
                      <a:gradFill rotWithShape="0">
                        <a:gsLst>
                          <a:gs pos="0">
                            <a:schemeClr val="bg1"/>
                          </a:gs>
                          <a:gs pos="50000">
                            <a:schemeClr val="bg1">
                              <a:gamma/>
                              <a:shade val="36078"/>
                              <a:invGamma/>
                            </a:schemeClr>
                          </a:gs>
                          <a:gs pos="100000">
                            <a:schemeClr val="bg1"/>
                          </a:gs>
                        </a:gsLst>
                        <a:lin ang="18900000" scaled="1"/>
                      </a:gradFill>
                      <a:ln w="57150" cap="flat" cmpd="thinThick">
                        <a:solidFill>
                          <a:srgbClr val="003300"/>
                        </a:solidFill>
                        <a:prstDash val="solid"/>
                        <a:miter lim="800000"/>
                        <a:headEnd/>
                        <a:tailEnd/>
                      </a:ln>
                      <a:effectLst>
                        <a:outerShdw dist="71842" dir="2700000" algn="ctr" rotWithShape="0">
                          <a:schemeClr val="bg2"/>
                        </a:outerShdw>
                      </a:effectLst>
                    </p:spPr>
                  </p:pic>
                </p:oleObj>
              </mc:Fallback>
            </mc:AlternateContent>
          </a:graphicData>
        </a:graphic>
      </p:graphicFrame>
      <p:sp>
        <p:nvSpPr>
          <p:cNvPr id="120836" name="Text Box 4">
            <a:extLst>
              <a:ext uri="{FF2B5EF4-FFF2-40B4-BE49-F238E27FC236}">
                <a16:creationId xmlns:a16="http://schemas.microsoft.com/office/drawing/2014/main" id="{F474FC5D-AA22-4E28-B042-2C99DD6FD728}"/>
              </a:ext>
            </a:extLst>
          </p:cNvPr>
          <p:cNvSpPr txBox="1">
            <a:spLocks noChangeArrowheads="1"/>
          </p:cNvSpPr>
          <p:nvPr/>
        </p:nvSpPr>
        <p:spPr bwMode="auto">
          <a:xfrm>
            <a:off x="152400" y="5484813"/>
            <a:ext cx="9144000" cy="1006475"/>
          </a:xfrm>
          <a:prstGeom prst="rect">
            <a:avLst/>
          </a:prstGeom>
          <a:noFill/>
          <a:ln w="28575">
            <a:noFill/>
            <a:miter lim="800000"/>
            <a:headEnd/>
            <a:tailEnd/>
          </a:ln>
          <a:effectLst/>
        </p:spPr>
        <p:txBody>
          <a:bodyPr>
            <a:spAutoFit/>
          </a:bodyPr>
          <a:lstStyle/>
          <a:p>
            <a:pPr>
              <a:defRPr/>
            </a:pPr>
            <a:r>
              <a:rPr lang="en-US" sz="2000" b="1">
                <a:solidFill>
                  <a:srgbClr val="FF0000"/>
                </a:solidFill>
                <a:effectLst>
                  <a:outerShdw blurRad="38100" dist="38100" dir="2700000" algn="tl">
                    <a:srgbClr val="000000"/>
                  </a:outerShdw>
                </a:effectLst>
                <a:latin typeface="Comic Sans MS" pitchFamily="66" charset="0"/>
              </a:rPr>
              <a:t>Major world religions contradict each other</a:t>
            </a:r>
          </a:p>
          <a:p>
            <a:pPr lvl="1">
              <a:buFontTx/>
              <a:buChar char="•"/>
              <a:defRPr/>
            </a:pPr>
            <a:r>
              <a:rPr lang="en-US" sz="2000" b="1">
                <a:solidFill>
                  <a:srgbClr val="FF0000"/>
                </a:solidFill>
                <a:effectLst>
                  <a:outerShdw blurRad="38100" dist="38100" dir="2700000" algn="tl">
                    <a:srgbClr val="000000"/>
                  </a:outerShdw>
                </a:effectLst>
                <a:latin typeface="Comic Sans MS" pitchFamily="66" charset="0"/>
              </a:rPr>
              <a:t>Either all are false or </a:t>
            </a:r>
            <a:r>
              <a:rPr lang="en-US" sz="2000" b="1" i="1" u="sng">
                <a:solidFill>
                  <a:srgbClr val="FF0000"/>
                </a:solidFill>
                <a:effectLst>
                  <a:outerShdw blurRad="38100" dist="38100" dir="2700000" algn="tl">
                    <a:srgbClr val="000000"/>
                  </a:outerShdw>
                </a:effectLst>
                <a:latin typeface="Comic Sans MS" pitchFamily="66" charset="0"/>
              </a:rPr>
              <a:t>one</a:t>
            </a:r>
            <a:r>
              <a:rPr lang="en-US" sz="2000" b="1">
                <a:solidFill>
                  <a:srgbClr val="FF0000"/>
                </a:solidFill>
                <a:effectLst>
                  <a:outerShdw blurRad="38100" dist="38100" dir="2700000" algn="tl">
                    <a:srgbClr val="000000"/>
                  </a:outerShdw>
                </a:effectLst>
                <a:latin typeface="Comic Sans MS" pitchFamily="66" charset="0"/>
              </a:rPr>
              <a:t> is true!</a:t>
            </a:r>
          </a:p>
          <a:p>
            <a:pPr lvl="1">
              <a:buFontTx/>
              <a:buChar char="•"/>
              <a:defRPr/>
            </a:pPr>
            <a:r>
              <a:rPr lang="en-US" sz="2000" b="1">
                <a:solidFill>
                  <a:srgbClr val="FF0000"/>
                </a:solidFill>
                <a:effectLst>
                  <a:outerShdw blurRad="38100" dist="38100" dir="2700000" algn="tl">
                    <a:srgbClr val="000000"/>
                  </a:outerShdw>
                </a:effectLst>
                <a:latin typeface="Comic Sans MS" pitchFamily="66" charset="0"/>
              </a:rPr>
              <a:t>Question is: Which is supported by evidence!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9451FF2-EA3D-4083-983C-1A44A307C2F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2882" name="Rectangle 2">
            <a:extLst>
              <a:ext uri="{FF2B5EF4-FFF2-40B4-BE49-F238E27FC236}">
                <a16:creationId xmlns:a16="http://schemas.microsoft.com/office/drawing/2014/main" id="{43307CAF-E021-4076-B254-DB9B77BBD6C8}"/>
              </a:ext>
            </a:extLst>
          </p:cNvPr>
          <p:cNvSpPr>
            <a:spLocks noGrp="1" noChangeArrowheads="1"/>
          </p:cNvSpPr>
          <p:nvPr>
            <p:ph type="title"/>
          </p:nvPr>
        </p:nvSpPr>
        <p:spPr/>
        <p:txBody>
          <a:bodyPr/>
          <a:lstStyle/>
          <a:p>
            <a:pPr eaLnBrk="1" hangingPunct="1">
              <a:defRPr/>
            </a:pPr>
            <a:r>
              <a:rPr lang="en-US"/>
              <a:t>Truth and Doctrine</a:t>
            </a:r>
          </a:p>
        </p:txBody>
      </p:sp>
      <p:sp>
        <p:nvSpPr>
          <p:cNvPr id="122883" name="Rectangle 3">
            <a:extLst>
              <a:ext uri="{FF2B5EF4-FFF2-40B4-BE49-F238E27FC236}">
                <a16:creationId xmlns:a16="http://schemas.microsoft.com/office/drawing/2014/main" id="{88B1FED2-CFE3-40EC-ACAE-71E48E8BA1B5}"/>
              </a:ext>
            </a:extLst>
          </p:cNvPr>
          <p:cNvSpPr>
            <a:spLocks noGrp="1" noChangeArrowheads="1"/>
          </p:cNvSpPr>
          <p:nvPr>
            <p:ph type="body" idx="1"/>
          </p:nvPr>
        </p:nvSpPr>
        <p:spPr/>
        <p:txBody>
          <a:bodyPr/>
          <a:lstStyle/>
          <a:p>
            <a:pPr eaLnBrk="1" hangingPunct="1">
              <a:defRPr/>
            </a:pPr>
            <a:r>
              <a:rPr lang="en-US"/>
              <a:t>Discussions of doctrines are meaningless if parties do not subscribe to:</a:t>
            </a:r>
          </a:p>
          <a:p>
            <a:pPr lvl="1" eaLnBrk="1" hangingPunct="1">
              <a:defRPr/>
            </a:pPr>
            <a:r>
              <a:rPr lang="en-US"/>
              <a:t>Inspiration of Scripture</a:t>
            </a:r>
          </a:p>
          <a:p>
            <a:pPr lvl="2" eaLnBrk="1" hangingPunct="1">
              <a:defRPr/>
            </a:pPr>
            <a:r>
              <a:rPr lang="en-US"/>
              <a:t>The Bible is from God—all of it!</a:t>
            </a:r>
          </a:p>
          <a:p>
            <a:pPr lvl="1" eaLnBrk="1" hangingPunct="1">
              <a:defRPr/>
            </a:pPr>
            <a:r>
              <a:rPr lang="en-US"/>
              <a:t>Objective truth</a:t>
            </a:r>
          </a:p>
          <a:p>
            <a:pPr lvl="2" eaLnBrk="1" hangingPunct="1">
              <a:defRPr/>
            </a:pPr>
            <a:r>
              <a:rPr lang="en-US"/>
              <a:t>i.e. : truth can be known by collecting facts </a:t>
            </a:r>
          </a:p>
          <a:p>
            <a:pPr eaLnBrk="1" hangingPunct="1">
              <a:defRPr/>
            </a:pPr>
            <a:r>
              <a:rPr lang="en-US"/>
              <a:t>Liberal Seminaries avoid Doctrine and Systematic Theology from which it derives</a:t>
            </a:r>
          </a:p>
          <a:p>
            <a:pPr eaLnBrk="1" hangingPunct="1">
              <a:buFont typeface="Wingdings" panose="05000000000000000000" pitchFamily="2" charset="2"/>
              <a:buNone/>
              <a:defRPr/>
            </a:pPr>
            <a:endParaRPr lang="en-US"/>
          </a:p>
          <a:p>
            <a:pPr lvl="2" eaLnBrk="1" hangingPunct="1">
              <a:defRPr/>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C7CAA13-15F2-4CAA-8FBD-C55395F09F7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3906" name="Rectangle 2">
            <a:extLst>
              <a:ext uri="{FF2B5EF4-FFF2-40B4-BE49-F238E27FC236}">
                <a16:creationId xmlns:a16="http://schemas.microsoft.com/office/drawing/2014/main" id="{CD122692-414B-484E-87B8-17243E903864}"/>
              </a:ext>
            </a:extLst>
          </p:cNvPr>
          <p:cNvSpPr>
            <a:spLocks noGrp="1" noChangeArrowheads="1"/>
          </p:cNvSpPr>
          <p:nvPr>
            <p:ph type="title"/>
          </p:nvPr>
        </p:nvSpPr>
        <p:spPr/>
        <p:txBody>
          <a:bodyPr/>
          <a:lstStyle/>
          <a:p>
            <a:pPr eaLnBrk="1" hangingPunct="1">
              <a:defRPr/>
            </a:pPr>
            <a:r>
              <a:rPr lang="en-US"/>
              <a:t>Revelation From God</a:t>
            </a:r>
          </a:p>
        </p:txBody>
      </p:sp>
      <p:sp>
        <p:nvSpPr>
          <p:cNvPr id="123907" name="Rectangle 3">
            <a:extLst>
              <a:ext uri="{FF2B5EF4-FFF2-40B4-BE49-F238E27FC236}">
                <a16:creationId xmlns:a16="http://schemas.microsoft.com/office/drawing/2014/main" id="{BFD269CC-F3F4-412F-88C9-C1157088E3D3}"/>
              </a:ext>
            </a:extLst>
          </p:cNvPr>
          <p:cNvSpPr>
            <a:spLocks noGrp="1" noChangeArrowheads="1"/>
          </p:cNvSpPr>
          <p:nvPr>
            <p:ph type="body" idx="1"/>
          </p:nvPr>
        </p:nvSpPr>
        <p:spPr/>
        <p:txBody>
          <a:bodyPr/>
          <a:lstStyle/>
          <a:p>
            <a:pPr eaLnBrk="1" hangingPunct="1">
              <a:defRPr/>
            </a:pPr>
            <a:r>
              <a:rPr lang="en-US"/>
              <a:t>General Revelation</a:t>
            </a:r>
          </a:p>
          <a:p>
            <a:pPr lvl="1" eaLnBrk="1" hangingPunct="1">
              <a:defRPr/>
            </a:pPr>
            <a:r>
              <a:rPr lang="en-US"/>
              <a:t>Creation and all of its wonder</a:t>
            </a:r>
          </a:p>
          <a:p>
            <a:pPr lvl="1" eaLnBrk="1" hangingPunct="1">
              <a:defRPr/>
            </a:pPr>
            <a:endParaRPr lang="en-US"/>
          </a:p>
          <a:p>
            <a:pPr eaLnBrk="1" hangingPunct="1">
              <a:defRPr/>
            </a:pPr>
            <a:r>
              <a:rPr lang="en-US"/>
              <a:t>Special Revelation</a:t>
            </a:r>
          </a:p>
          <a:p>
            <a:pPr lvl="1" eaLnBrk="1" hangingPunct="1">
              <a:defRPr/>
            </a:pPr>
            <a:r>
              <a:rPr lang="en-US"/>
              <a:t>Scripture</a:t>
            </a:r>
          </a:p>
          <a:p>
            <a:pPr lvl="2" eaLnBrk="1" hangingPunct="1">
              <a:defRPr/>
            </a:pPr>
            <a:r>
              <a:rPr lang="en-US"/>
              <a:t>Old and New Testament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631B37C-79ED-48CC-9D71-A4B37A516DAF}"/>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4930" name="Rectangle 2">
            <a:extLst>
              <a:ext uri="{FF2B5EF4-FFF2-40B4-BE49-F238E27FC236}">
                <a16:creationId xmlns:a16="http://schemas.microsoft.com/office/drawing/2014/main" id="{F0FC25BD-DA26-4E1A-9F4C-C4E6D1FF39A1}"/>
              </a:ext>
            </a:extLst>
          </p:cNvPr>
          <p:cNvSpPr>
            <a:spLocks noGrp="1" noChangeArrowheads="1"/>
          </p:cNvSpPr>
          <p:nvPr>
            <p:ph type="title"/>
          </p:nvPr>
        </p:nvSpPr>
        <p:spPr/>
        <p:txBody>
          <a:bodyPr/>
          <a:lstStyle/>
          <a:p>
            <a:pPr eaLnBrk="1" hangingPunct="1">
              <a:defRPr/>
            </a:pPr>
            <a:r>
              <a:rPr lang="en-US" sz="4000"/>
              <a:t>Progressive Revelation</a:t>
            </a:r>
          </a:p>
        </p:txBody>
      </p:sp>
      <p:sp>
        <p:nvSpPr>
          <p:cNvPr id="124931" name="Rectangle 3">
            <a:extLst>
              <a:ext uri="{FF2B5EF4-FFF2-40B4-BE49-F238E27FC236}">
                <a16:creationId xmlns:a16="http://schemas.microsoft.com/office/drawing/2014/main" id="{F419C8D4-A0EB-4605-9443-6024CBB62A02}"/>
              </a:ext>
            </a:extLst>
          </p:cNvPr>
          <p:cNvSpPr>
            <a:spLocks noGrp="1" noChangeArrowheads="1"/>
          </p:cNvSpPr>
          <p:nvPr>
            <p:ph type="body" idx="1"/>
          </p:nvPr>
        </p:nvSpPr>
        <p:spPr/>
        <p:txBody>
          <a:bodyPr/>
          <a:lstStyle/>
          <a:p>
            <a:pPr eaLnBrk="1" hangingPunct="1">
              <a:lnSpc>
                <a:spcPct val="90000"/>
              </a:lnSpc>
              <a:defRPr/>
            </a:pPr>
            <a:r>
              <a:rPr lang="en-US"/>
              <a:t>God progressively revealed His truth</a:t>
            </a:r>
          </a:p>
          <a:p>
            <a:pPr lvl="1" eaLnBrk="1" hangingPunct="1">
              <a:lnSpc>
                <a:spcPct val="90000"/>
              </a:lnSpc>
              <a:defRPr/>
            </a:pPr>
            <a:r>
              <a:rPr lang="en-US"/>
              <a:t>Abraham </a:t>
            </a:r>
          </a:p>
          <a:p>
            <a:pPr lvl="1" eaLnBrk="1" hangingPunct="1">
              <a:lnSpc>
                <a:spcPct val="90000"/>
              </a:lnSpc>
              <a:defRPr/>
            </a:pPr>
            <a:r>
              <a:rPr lang="en-US"/>
              <a:t>Moses and the Patriarchs </a:t>
            </a:r>
          </a:p>
          <a:p>
            <a:pPr lvl="1" eaLnBrk="1" hangingPunct="1">
              <a:lnSpc>
                <a:spcPct val="90000"/>
              </a:lnSpc>
              <a:defRPr/>
            </a:pPr>
            <a:r>
              <a:rPr lang="en-US"/>
              <a:t>David and Solomon</a:t>
            </a:r>
          </a:p>
          <a:p>
            <a:pPr lvl="1" eaLnBrk="1" hangingPunct="1">
              <a:lnSpc>
                <a:spcPct val="90000"/>
              </a:lnSpc>
              <a:defRPr/>
            </a:pPr>
            <a:r>
              <a:rPr lang="en-US"/>
              <a:t>Prophets</a:t>
            </a:r>
          </a:p>
          <a:p>
            <a:pPr lvl="1" eaLnBrk="1" hangingPunct="1">
              <a:lnSpc>
                <a:spcPct val="90000"/>
              </a:lnSpc>
              <a:defRPr/>
            </a:pPr>
            <a:r>
              <a:rPr lang="en-US"/>
              <a:t>His Son</a:t>
            </a:r>
          </a:p>
          <a:p>
            <a:pPr lvl="1" eaLnBrk="1" hangingPunct="1">
              <a:lnSpc>
                <a:spcPct val="90000"/>
              </a:lnSpc>
              <a:defRPr/>
            </a:pPr>
            <a:r>
              <a:rPr lang="en-US"/>
              <a:t>Apostles and their associates</a:t>
            </a:r>
          </a:p>
          <a:p>
            <a:pPr eaLnBrk="1" hangingPunct="1">
              <a:lnSpc>
                <a:spcPct val="90000"/>
              </a:lnSpc>
              <a:defRPr/>
            </a:pPr>
            <a:r>
              <a:rPr lang="en-US"/>
              <a:t>With the advent of His Son, God’s revelation is complete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0A25DBB-1850-4118-B3D9-90CB2EB44806}"/>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5954" name="Rectangle 2">
            <a:extLst>
              <a:ext uri="{FF2B5EF4-FFF2-40B4-BE49-F238E27FC236}">
                <a16:creationId xmlns:a16="http://schemas.microsoft.com/office/drawing/2014/main" id="{7D7638CA-822B-4994-A13D-468E6CD5A450}"/>
              </a:ext>
            </a:extLst>
          </p:cNvPr>
          <p:cNvSpPr>
            <a:spLocks noGrp="1" noChangeArrowheads="1"/>
          </p:cNvSpPr>
          <p:nvPr>
            <p:ph type="title"/>
          </p:nvPr>
        </p:nvSpPr>
        <p:spPr>
          <a:xfrm>
            <a:off x="228600" y="277813"/>
            <a:ext cx="8915400" cy="1143000"/>
          </a:xfrm>
        </p:spPr>
        <p:txBody>
          <a:bodyPr/>
          <a:lstStyle/>
          <a:p>
            <a:pPr eaLnBrk="1" hangingPunct="1">
              <a:defRPr/>
            </a:pPr>
            <a:r>
              <a:rPr lang="en-US" sz="3200"/>
              <a:t>The coming of the Son added volumes to our knowledge about God and His plan for mankind</a:t>
            </a:r>
            <a:br>
              <a:rPr lang="en-US" sz="3200"/>
            </a:br>
            <a:endParaRPr lang="en-US" sz="3200"/>
          </a:p>
        </p:txBody>
      </p:sp>
      <p:sp>
        <p:nvSpPr>
          <p:cNvPr id="125955" name="Rectangle 3">
            <a:extLst>
              <a:ext uri="{FF2B5EF4-FFF2-40B4-BE49-F238E27FC236}">
                <a16:creationId xmlns:a16="http://schemas.microsoft.com/office/drawing/2014/main" id="{54982580-8677-45BA-84DA-E42E80BC88BB}"/>
              </a:ext>
            </a:extLst>
          </p:cNvPr>
          <p:cNvSpPr>
            <a:spLocks noGrp="1" noChangeArrowheads="1"/>
          </p:cNvSpPr>
          <p:nvPr>
            <p:ph type="body" idx="1"/>
          </p:nvPr>
        </p:nvSpPr>
        <p:spPr>
          <a:xfrm>
            <a:off x="604838" y="2000250"/>
            <a:ext cx="7931150" cy="3521075"/>
          </a:xfrm>
        </p:spPr>
        <p:txBody>
          <a:bodyPr/>
          <a:lstStyle/>
          <a:p>
            <a:pPr eaLnBrk="1" hangingPunct="1">
              <a:lnSpc>
                <a:spcPct val="90000"/>
              </a:lnSpc>
              <a:defRPr/>
            </a:pPr>
            <a:r>
              <a:rPr lang="en-US" sz="2800"/>
              <a:t>Joh 14:5-9  . . . Jesus said to him, "I am the way, and the truth, and the life; no one comes to the Father but through Me. "If you had known Me, you would have known My Father also; from now on you know Him, and have seen Him." Philip said to Him, "Lord, show us the Father, and it is enough for us." Jesus said to him, "Have I been so long with you, and </a:t>
            </a:r>
            <a:r>
              <a:rPr lang="en-US" sz="2800" i="1"/>
              <a:t>yet</a:t>
            </a:r>
            <a:r>
              <a:rPr lang="en-US" sz="2800"/>
              <a:t> you have not come to know Me, Philip? He who has seen Me has seen the Father; how </a:t>
            </a:r>
            <a:r>
              <a:rPr lang="en-US" sz="2800" i="1"/>
              <a:t>can</a:t>
            </a:r>
            <a:r>
              <a:rPr lang="en-US" sz="2800"/>
              <a:t> you say, 'Show us the Father'? </a:t>
            </a:r>
          </a:p>
          <a:p>
            <a:pPr eaLnBrk="1" hangingPunct="1">
              <a:lnSpc>
                <a:spcPct val="90000"/>
              </a:lnSpc>
              <a:defRPr/>
            </a:pPr>
            <a:endParaRPr lang="en-US" sz="280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8F1B54B-4707-4953-A333-1EF16AA3AB83}"/>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6978" name="Rectangle 2">
            <a:extLst>
              <a:ext uri="{FF2B5EF4-FFF2-40B4-BE49-F238E27FC236}">
                <a16:creationId xmlns:a16="http://schemas.microsoft.com/office/drawing/2014/main" id="{46C29706-8813-4EC5-8904-A1F189CD7C21}"/>
              </a:ext>
            </a:extLst>
          </p:cNvPr>
          <p:cNvSpPr>
            <a:spLocks noGrp="1" noChangeArrowheads="1"/>
          </p:cNvSpPr>
          <p:nvPr>
            <p:ph type="title"/>
          </p:nvPr>
        </p:nvSpPr>
        <p:spPr>
          <a:xfrm>
            <a:off x="0" y="277813"/>
            <a:ext cx="8991600" cy="1779587"/>
          </a:xfrm>
        </p:spPr>
        <p:txBody>
          <a:bodyPr/>
          <a:lstStyle/>
          <a:p>
            <a:pPr eaLnBrk="1" hangingPunct="1">
              <a:defRPr/>
            </a:pPr>
            <a:r>
              <a:rPr lang="en-US" sz="3200"/>
              <a:t>The coming of the Son added volumes to our knowledge about God and His plan for mankind</a:t>
            </a:r>
          </a:p>
        </p:txBody>
      </p:sp>
      <p:sp>
        <p:nvSpPr>
          <p:cNvPr id="126979" name="Rectangle 3">
            <a:extLst>
              <a:ext uri="{FF2B5EF4-FFF2-40B4-BE49-F238E27FC236}">
                <a16:creationId xmlns:a16="http://schemas.microsoft.com/office/drawing/2014/main" id="{C0C93B90-E992-4A24-8C38-CDE48B456989}"/>
              </a:ext>
            </a:extLst>
          </p:cNvPr>
          <p:cNvSpPr>
            <a:spLocks noGrp="1" noChangeArrowheads="1"/>
          </p:cNvSpPr>
          <p:nvPr>
            <p:ph type="body" idx="1"/>
          </p:nvPr>
        </p:nvSpPr>
        <p:spPr>
          <a:xfrm>
            <a:off x="457200" y="2362200"/>
            <a:ext cx="8229600" cy="3768725"/>
          </a:xfrm>
        </p:spPr>
        <p:txBody>
          <a:bodyPr/>
          <a:lstStyle/>
          <a:p>
            <a:pPr eaLnBrk="1" hangingPunct="1">
              <a:defRPr/>
            </a:pPr>
            <a:r>
              <a:rPr lang="en-US"/>
              <a:t>Joh 4:25-26  The woman said to Him, "I know that Messiah is coming (He who is called Christ); when that One comes, He will declare all things to us.“ Jesus said to her, "I who speak to you am </a:t>
            </a:r>
            <a:r>
              <a:rPr lang="en-US" i="1"/>
              <a:t>He.</a:t>
            </a:r>
            <a:r>
              <a:rPr 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620A7D7-503E-4A84-B42F-D2CFA4471170}"/>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8546" name="Rectangle 2">
            <a:extLst>
              <a:ext uri="{FF2B5EF4-FFF2-40B4-BE49-F238E27FC236}">
                <a16:creationId xmlns:a16="http://schemas.microsoft.com/office/drawing/2014/main" id="{DFC35164-CA08-4AA5-8178-7CCDB5E2A008}"/>
              </a:ext>
            </a:extLst>
          </p:cNvPr>
          <p:cNvSpPr>
            <a:spLocks noGrp="1" noChangeArrowheads="1"/>
          </p:cNvSpPr>
          <p:nvPr>
            <p:ph type="title"/>
          </p:nvPr>
        </p:nvSpPr>
        <p:spPr/>
        <p:txBody>
          <a:bodyPr/>
          <a:lstStyle/>
          <a:p>
            <a:pPr eaLnBrk="1" hangingPunct="1">
              <a:defRPr/>
            </a:pPr>
            <a:r>
              <a:rPr lang="en-US"/>
              <a:t>Outline</a:t>
            </a:r>
          </a:p>
        </p:txBody>
      </p:sp>
      <p:sp>
        <p:nvSpPr>
          <p:cNvPr id="108547" name="Rectangle 3">
            <a:extLst>
              <a:ext uri="{FF2B5EF4-FFF2-40B4-BE49-F238E27FC236}">
                <a16:creationId xmlns:a16="http://schemas.microsoft.com/office/drawing/2014/main" id="{A987D12B-25ED-44F5-969C-B8DAA198A555}"/>
              </a:ext>
            </a:extLst>
          </p:cNvPr>
          <p:cNvSpPr>
            <a:spLocks noGrp="1" noChangeArrowheads="1"/>
          </p:cNvSpPr>
          <p:nvPr>
            <p:ph type="body" idx="1"/>
          </p:nvPr>
        </p:nvSpPr>
        <p:spPr>
          <a:xfrm>
            <a:off x="1339850" y="2355850"/>
            <a:ext cx="7346950" cy="3775075"/>
          </a:xfrm>
        </p:spPr>
        <p:txBody>
          <a:bodyPr/>
          <a:lstStyle/>
          <a:p>
            <a:pPr eaLnBrk="1" hangingPunct="1">
              <a:defRPr/>
            </a:pPr>
            <a:r>
              <a:rPr lang="en-US"/>
              <a:t>Modern Church</a:t>
            </a:r>
          </a:p>
          <a:p>
            <a:pPr eaLnBrk="1" hangingPunct="1">
              <a:defRPr/>
            </a:pPr>
            <a:r>
              <a:rPr lang="en-US"/>
              <a:t>The First Century Setting</a:t>
            </a:r>
          </a:p>
          <a:p>
            <a:pPr eaLnBrk="1" hangingPunct="1">
              <a:defRPr/>
            </a:pPr>
            <a:r>
              <a:rPr lang="en-US"/>
              <a:t>The Need for Doctrine</a:t>
            </a:r>
          </a:p>
          <a:p>
            <a:pPr eaLnBrk="1" hangingPunct="1">
              <a:defRPr/>
            </a:pPr>
            <a:r>
              <a:rPr lang="en-US"/>
              <a:t>The Development of Doctrine</a:t>
            </a:r>
          </a:p>
          <a:p>
            <a:pPr eaLnBrk="1" hangingPunct="1">
              <a:defRPr/>
            </a:pPr>
            <a:r>
              <a:rPr lang="en-US"/>
              <a:t>The Inspiration of Scripture</a:t>
            </a:r>
          </a:p>
          <a:p>
            <a:pPr eaLnBrk="1" hangingPunct="1">
              <a:defRPr/>
            </a:pPr>
            <a:r>
              <a:rPr lang="en-US"/>
              <a:t>The Major Doctrines</a:t>
            </a:r>
          </a:p>
          <a:p>
            <a:pPr eaLnBrk="1" hangingPunct="1">
              <a:defRPr/>
            </a:pPr>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CD9377F-23E4-4349-9E78-98889FCFDF5C}"/>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8002" name="Rectangle 2">
            <a:extLst>
              <a:ext uri="{FF2B5EF4-FFF2-40B4-BE49-F238E27FC236}">
                <a16:creationId xmlns:a16="http://schemas.microsoft.com/office/drawing/2014/main" id="{81DE9FA8-D002-4A56-8741-4B602CD1A64E}"/>
              </a:ext>
            </a:extLst>
          </p:cNvPr>
          <p:cNvSpPr>
            <a:spLocks noGrp="1" noChangeArrowheads="1"/>
          </p:cNvSpPr>
          <p:nvPr>
            <p:ph type="title"/>
          </p:nvPr>
        </p:nvSpPr>
        <p:spPr/>
        <p:txBody>
          <a:bodyPr/>
          <a:lstStyle/>
          <a:p>
            <a:pPr eaLnBrk="1" hangingPunct="1">
              <a:defRPr/>
            </a:pPr>
            <a:r>
              <a:rPr lang="en-US"/>
              <a:t>A memo from the home office</a:t>
            </a:r>
          </a:p>
        </p:txBody>
      </p:sp>
      <p:sp>
        <p:nvSpPr>
          <p:cNvPr id="128003" name="Rectangle 3">
            <a:extLst>
              <a:ext uri="{FF2B5EF4-FFF2-40B4-BE49-F238E27FC236}">
                <a16:creationId xmlns:a16="http://schemas.microsoft.com/office/drawing/2014/main" id="{FBB8015E-B814-4153-97A7-98DCBA6FE6AA}"/>
              </a:ext>
            </a:extLst>
          </p:cNvPr>
          <p:cNvSpPr>
            <a:spLocks noGrp="1" noChangeArrowheads="1"/>
          </p:cNvSpPr>
          <p:nvPr>
            <p:ph type="body" idx="1"/>
          </p:nvPr>
        </p:nvSpPr>
        <p:spPr>
          <a:xfrm>
            <a:off x="457200" y="2590800"/>
            <a:ext cx="8229600" cy="3540125"/>
          </a:xfrm>
        </p:spPr>
        <p:txBody>
          <a:bodyPr/>
          <a:lstStyle/>
          <a:p>
            <a:pPr eaLnBrk="1" hangingPunct="1">
              <a:defRPr/>
            </a:pPr>
            <a:r>
              <a:rPr lang="en-US"/>
              <a:t>Through the New Testament, the early church received a 500 page memo for the home office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DFCCFDF-0C6E-4EB7-9BA9-52CBCC5B3A9C}"/>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9026" name="Rectangle 2">
            <a:extLst>
              <a:ext uri="{FF2B5EF4-FFF2-40B4-BE49-F238E27FC236}">
                <a16:creationId xmlns:a16="http://schemas.microsoft.com/office/drawing/2014/main" id="{18B37766-1B2B-487C-9184-989C7535119F}"/>
              </a:ext>
            </a:extLst>
          </p:cNvPr>
          <p:cNvSpPr>
            <a:spLocks noGrp="1" noChangeArrowheads="1"/>
          </p:cNvSpPr>
          <p:nvPr>
            <p:ph type="title"/>
          </p:nvPr>
        </p:nvSpPr>
        <p:spPr>
          <a:xfrm>
            <a:off x="457200" y="152400"/>
            <a:ext cx="8229600" cy="636588"/>
          </a:xfrm>
        </p:spPr>
        <p:txBody>
          <a:bodyPr/>
          <a:lstStyle/>
          <a:p>
            <a:pPr eaLnBrk="1" hangingPunct="1">
              <a:defRPr/>
            </a:pPr>
            <a:r>
              <a:rPr lang="en-US" sz="4000"/>
              <a:t>Books Added to the Bible</a:t>
            </a:r>
          </a:p>
        </p:txBody>
      </p:sp>
      <p:sp>
        <p:nvSpPr>
          <p:cNvPr id="129027" name="Rectangle 3">
            <a:extLst>
              <a:ext uri="{FF2B5EF4-FFF2-40B4-BE49-F238E27FC236}">
                <a16:creationId xmlns:a16="http://schemas.microsoft.com/office/drawing/2014/main" id="{C66B2034-A1B8-46A1-9914-11CC088E79AA}"/>
              </a:ext>
            </a:extLst>
          </p:cNvPr>
          <p:cNvSpPr>
            <a:spLocks noGrp="1" noChangeArrowheads="1"/>
          </p:cNvSpPr>
          <p:nvPr>
            <p:ph type="body" idx="1"/>
          </p:nvPr>
        </p:nvSpPr>
        <p:spPr>
          <a:xfrm>
            <a:off x="381000" y="990600"/>
            <a:ext cx="8534400" cy="4525963"/>
          </a:xfrm>
        </p:spPr>
        <p:txBody>
          <a:bodyPr/>
          <a:lstStyle/>
          <a:p>
            <a:pPr eaLnBrk="1" hangingPunct="1">
              <a:defRPr/>
            </a:pPr>
            <a:r>
              <a:rPr lang="en-US" sz="2800"/>
              <a:t>God inspired the books of the Bible</a:t>
            </a:r>
          </a:p>
          <a:p>
            <a:pPr eaLnBrk="1" hangingPunct="1">
              <a:defRPr/>
            </a:pPr>
            <a:r>
              <a:rPr lang="en-US" sz="2800"/>
              <a:t>God’s people discovered the books that were inspired</a:t>
            </a:r>
          </a:p>
          <a:p>
            <a:pPr eaLnBrk="1" hangingPunct="1">
              <a:defRPr/>
            </a:pPr>
            <a:r>
              <a:rPr lang="en-US" sz="2800"/>
              <a:t>What was at issue?</a:t>
            </a:r>
          </a:p>
          <a:p>
            <a:pPr lvl="1" eaLnBrk="1" hangingPunct="1">
              <a:defRPr/>
            </a:pPr>
            <a:r>
              <a:rPr lang="en-US" sz="2400"/>
              <a:t>Was the book written by an apostle or prophet of God?</a:t>
            </a:r>
          </a:p>
          <a:p>
            <a:pPr lvl="1" eaLnBrk="1" hangingPunct="1">
              <a:defRPr/>
            </a:pPr>
            <a:r>
              <a:rPr lang="en-US" sz="2400"/>
              <a:t>Was the writer confirmed by acts of God?</a:t>
            </a:r>
          </a:p>
          <a:p>
            <a:pPr lvl="1" eaLnBrk="1" hangingPunct="1">
              <a:defRPr/>
            </a:pPr>
            <a:r>
              <a:rPr lang="en-US" sz="2400"/>
              <a:t>Did the message tell the truth about God?</a:t>
            </a:r>
          </a:p>
          <a:p>
            <a:pPr lvl="1" eaLnBrk="1" hangingPunct="1">
              <a:defRPr/>
            </a:pPr>
            <a:r>
              <a:rPr lang="en-US" sz="2400"/>
              <a:t>Did the book have the power of God?</a:t>
            </a:r>
          </a:p>
          <a:p>
            <a:pPr lvl="1" eaLnBrk="1" hangingPunct="1">
              <a:defRPr/>
            </a:pPr>
            <a:r>
              <a:rPr lang="en-US" sz="2400"/>
              <a:t>Was it accepted by the people of God</a:t>
            </a:r>
          </a:p>
          <a:p>
            <a:pPr eaLnBrk="1" hangingPunct="1">
              <a:defRPr/>
            </a:pPr>
            <a:r>
              <a:rPr lang="en-US" sz="2800"/>
              <a:t>Those failing these criteria became the “Lost Books of the Bible”</a:t>
            </a:r>
          </a:p>
          <a:p>
            <a:pPr lvl="1" eaLnBrk="1" hangingPunct="1">
              <a:defRPr/>
            </a:pPr>
            <a:r>
              <a:rPr lang="en-US" sz="2400"/>
              <a:t>Really, they were not lost, but rather rejected</a:t>
            </a:r>
          </a:p>
          <a:p>
            <a:pPr lvl="1" eaLnBrk="1" hangingPunct="1">
              <a:defRPr/>
            </a:pPr>
            <a:endParaRPr lang="en-US" sz="24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5B10B44-BE8C-4CB1-BCC9-B1D84C3D7071}"/>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0050" name="Rectangle 2">
            <a:extLst>
              <a:ext uri="{FF2B5EF4-FFF2-40B4-BE49-F238E27FC236}">
                <a16:creationId xmlns:a16="http://schemas.microsoft.com/office/drawing/2014/main" id="{725950AA-8ADC-40B5-AEF3-A5D480A37943}"/>
              </a:ext>
            </a:extLst>
          </p:cNvPr>
          <p:cNvSpPr>
            <a:spLocks noGrp="1" noChangeArrowheads="1"/>
          </p:cNvSpPr>
          <p:nvPr>
            <p:ph type="title"/>
          </p:nvPr>
        </p:nvSpPr>
        <p:spPr/>
        <p:txBody>
          <a:bodyPr/>
          <a:lstStyle/>
          <a:p>
            <a:pPr eaLnBrk="1" hangingPunct="1">
              <a:defRPr/>
            </a:pPr>
            <a:r>
              <a:rPr lang="en-US"/>
              <a:t>Development of Doctrine</a:t>
            </a:r>
          </a:p>
        </p:txBody>
      </p:sp>
      <p:sp>
        <p:nvSpPr>
          <p:cNvPr id="130051" name="Rectangle 3">
            <a:extLst>
              <a:ext uri="{FF2B5EF4-FFF2-40B4-BE49-F238E27FC236}">
                <a16:creationId xmlns:a16="http://schemas.microsoft.com/office/drawing/2014/main" id="{42FBDE3C-5440-4EAB-B246-8AD4BD531AAE}"/>
              </a:ext>
            </a:extLst>
          </p:cNvPr>
          <p:cNvSpPr>
            <a:spLocks noGrp="1" noChangeArrowheads="1"/>
          </p:cNvSpPr>
          <p:nvPr>
            <p:ph type="body" idx="1"/>
          </p:nvPr>
        </p:nvSpPr>
        <p:spPr/>
        <p:txBody>
          <a:bodyPr/>
          <a:lstStyle/>
          <a:p>
            <a:pPr eaLnBrk="1" hangingPunct="1">
              <a:defRPr/>
            </a:pPr>
            <a:r>
              <a:rPr lang="en-US"/>
              <a:t>Doctrine was developed because early Christians believed the entire Bible to be the Word of God</a:t>
            </a:r>
          </a:p>
          <a:p>
            <a:pPr eaLnBrk="1" hangingPunct="1">
              <a:defRPr/>
            </a:pPr>
            <a:r>
              <a:rPr lang="en-US"/>
              <a:t>A major motivating factor for developing doctrine was the countering of error</a:t>
            </a:r>
          </a:p>
          <a:p>
            <a:pPr eaLnBrk="1" hangingPunct="1">
              <a:buFont typeface="Wingdings" panose="05000000000000000000" pitchFamily="2" charset="2"/>
              <a:buNone/>
              <a:defRPr/>
            </a:pP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0C41E89-1DFD-48A2-9E7A-853033E26D78}"/>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1074" name="Rectangle 2">
            <a:extLst>
              <a:ext uri="{FF2B5EF4-FFF2-40B4-BE49-F238E27FC236}">
                <a16:creationId xmlns:a16="http://schemas.microsoft.com/office/drawing/2014/main" id="{367869FD-A89E-4FD0-A02D-DF7A5A870B15}"/>
              </a:ext>
            </a:extLst>
          </p:cNvPr>
          <p:cNvSpPr>
            <a:spLocks noGrp="1" noChangeArrowheads="1"/>
          </p:cNvSpPr>
          <p:nvPr>
            <p:ph type="title"/>
          </p:nvPr>
        </p:nvSpPr>
        <p:spPr>
          <a:xfrm>
            <a:off x="457200" y="277813"/>
            <a:ext cx="8229600" cy="865187"/>
          </a:xfrm>
        </p:spPr>
        <p:txBody>
          <a:bodyPr/>
          <a:lstStyle/>
          <a:p>
            <a:pPr eaLnBrk="1" hangingPunct="1">
              <a:defRPr/>
            </a:pPr>
            <a:r>
              <a:rPr lang="en-US" sz="4000"/>
              <a:t>Church Fathers on the Scriptures</a:t>
            </a:r>
          </a:p>
        </p:txBody>
      </p:sp>
      <p:sp>
        <p:nvSpPr>
          <p:cNvPr id="131075" name="Rectangle 3">
            <a:extLst>
              <a:ext uri="{FF2B5EF4-FFF2-40B4-BE49-F238E27FC236}">
                <a16:creationId xmlns:a16="http://schemas.microsoft.com/office/drawing/2014/main" id="{19B09829-0A96-4F75-ADC4-CF02E8611722}"/>
              </a:ext>
            </a:extLst>
          </p:cNvPr>
          <p:cNvSpPr>
            <a:spLocks noGrp="1" noChangeArrowheads="1"/>
          </p:cNvSpPr>
          <p:nvPr>
            <p:ph type="body" idx="1"/>
          </p:nvPr>
        </p:nvSpPr>
        <p:spPr>
          <a:xfrm>
            <a:off x="604838" y="1371600"/>
            <a:ext cx="7931150" cy="4327525"/>
          </a:xfrm>
        </p:spPr>
        <p:txBody>
          <a:bodyPr/>
          <a:lstStyle/>
          <a:p>
            <a:pPr eaLnBrk="1" hangingPunct="1">
              <a:lnSpc>
                <a:spcPct val="90000"/>
              </a:lnSpc>
              <a:defRPr/>
            </a:pPr>
            <a:r>
              <a:rPr lang="en-US" sz="2800"/>
              <a:t>Clement of Rome—AD 96</a:t>
            </a:r>
          </a:p>
          <a:p>
            <a:pPr eaLnBrk="1" hangingPunct="1">
              <a:lnSpc>
                <a:spcPct val="90000"/>
              </a:lnSpc>
              <a:buFont typeface="Wingdings" panose="05000000000000000000" pitchFamily="2" charset="2"/>
              <a:buNone/>
              <a:defRPr/>
            </a:pPr>
            <a:r>
              <a:rPr lang="en-US" sz="2800"/>
              <a:t>  	“Look carefully into the Scriptures, which are the true utterances of the Holy Spirit.”</a:t>
            </a:r>
          </a:p>
          <a:p>
            <a:pPr eaLnBrk="1" hangingPunct="1">
              <a:lnSpc>
                <a:spcPct val="90000"/>
              </a:lnSpc>
              <a:buFont typeface="Wingdings" panose="05000000000000000000" pitchFamily="2" charset="2"/>
              <a:buNone/>
              <a:defRPr/>
            </a:pPr>
            <a:endParaRPr lang="en-US" sz="2800"/>
          </a:p>
          <a:p>
            <a:pPr eaLnBrk="1" hangingPunct="1">
              <a:lnSpc>
                <a:spcPct val="90000"/>
              </a:lnSpc>
              <a:defRPr/>
            </a:pPr>
            <a:r>
              <a:rPr lang="en-US" sz="2800"/>
              <a:t>Clement of Alexandria—AD 195</a:t>
            </a:r>
          </a:p>
          <a:p>
            <a:pPr eaLnBrk="1" hangingPunct="1">
              <a:lnSpc>
                <a:spcPct val="90000"/>
              </a:lnSpc>
              <a:buFont typeface="Wingdings" panose="05000000000000000000" pitchFamily="2" charset="2"/>
              <a:buNone/>
              <a:defRPr/>
            </a:pPr>
            <a:r>
              <a:rPr lang="en-US" sz="2800"/>
              <a:t>	“He then, who believes the divine Scriptures with sure judgment, receives the voice of God, who bestowed the Scriptures.”</a:t>
            </a:r>
          </a:p>
          <a:p>
            <a:pPr eaLnBrk="1" hangingPunct="1">
              <a:lnSpc>
                <a:spcPct val="90000"/>
              </a:lnSpc>
              <a:buFont typeface="Wingdings" panose="05000000000000000000" pitchFamily="2" charset="2"/>
              <a:buNone/>
              <a:defRPr/>
            </a:pPr>
            <a:endParaRPr lang="en-US" sz="2800"/>
          </a:p>
          <a:p>
            <a:pPr eaLnBrk="1" hangingPunct="1">
              <a:lnSpc>
                <a:spcPct val="90000"/>
              </a:lnSpc>
              <a:buFont typeface="Wingdings" panose="05000000000000000000" pitchFamily="2" charset="2"/>
              <a:buNone/>
              <a:defRPr/>
            </a:pPr>
            <a:r>
              <a:rPr lang="en-US" sz="2800"/>
              <a:t>	</a:t>
            </a:r>
            <a:r>
              <a:rPr lang="en-US" sz="2800">
                <a:solidFill>
                  <a:srgbClr val="66FFFF"/>
                </a:solidFill>
              </a:rPr>
              <a:t>Shows that Doctrine of Inspiration was not a late development!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F0BE7D6-8DFB-495C-8341-9A2F773BE45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2098" name="Rectangle 2">
            <a:extLst>
              <a:ext uri="{FF2B5EF4-FFF2-40B4-BE49-F238E27FC236}">
                <a16:creationId xmlns:a16="http://schemas.microsoft.com/office/drawing/2014/main" id="{8CD585F4-2235-4BAC-8D67-05D36376735A}"/>
              </a:ext>
            </a:extLst>
          </p:cNvPr>
          <p:cNvSpPr>
            <a:spLocks noGrp="1" noChangeArrowheads="1"/>
          </p:cNvSpPr>
          <p:nvPr>
            <p:ph type="title"/>
          </p:nvPr>
        </p:nvSpPr>
        <p:spPr/>
        <p:txBody>
          <a:bodyPr/>
          <a:lstStyle/>
          <a:p>
            <a:pPr eaLnBrk="1" hangingPunct="1">
              <a:defRPr/>
            </a:pPr>
            <a:r>
              <a:rPr lang="en-US" sz="4000"/>
              <a:t>Why did errors and heresies arise?</a:t>
            </a:r>
          </a:p>
        </p:txBody>
      </p:sp>
      <p:sp>
        <p:nvSpPr>
          <p:cNvPr id="132099" name="Rectangle 3">
            <a:extLst>
              <a:ext uri="{FF2B5EF4-FFF2-40B4-BE49-F238E27FC236}">
                <a16:creationId xmlns:a16="http://schemas.microsoft.com/office/drawing/2014/main" id="{1B9A4841-08BC-4309-AEF7-3400DA93192E}"/>
              </a:ext>
            </a:extLst>
          </p:cNvPr>
          <p:cNvSpPr>
            <a:spLocks noGrp="1" noChangeArrowheads="1"/>
          </p:cNvSpPr>
          <p:nvPr>
            <p:ph type="body" idx="1"/>
          </p:nvPr>
        </p:nvSpPr>
        <p:spPr>
          <a:xfrm>
            <a:off x="381000" y="1600200"/>
            <a:ext cx="8534400" cy="4073525"/>
          </a:xfrm>
        </p:spPr>
        <p:txBody>
          <a:bodyPr/>
          <a:lstStyle/>
          <a:p>
            <a:pPr eaLnBrk="1" hangingPunct="1">
              <a:lnSpc>
                <a:spcPct val="90000"/>
              </a:lnSpc>
              <a:buFont typeface="Wingdings" panose="05000000000000000000" pitchFamily="2" charset="2"/>
              <a:buNone/>
              <a:defRPr/>
            </a:pPr>
            <a:r>
              <a:rPr lang="en-US" sz="2800"/>
              <a:t>Those in error:</a:t>
            </a:r>
          </a:p>
          <a:p>
            <a:pPr eaLnBrk="1" hangingPunct="1">
              <a:lnSpc>
                <a:spcPct val="90000"/>
              </a:lnSpc>
              <a:defRPr/>
            </a:pPr>
            <a:r>
              <a:rPr lang="en-US" sz="2800"/>
              <a:t>Did not know the scripture</a:t>
            </a:r>
          </a:p>
          <a:p>
            <a:pPr eaLnBrk="1" hangingPunct="1">
              <a:lnSpc>
                <a:spcPct val="90000"/>
              </a:lnSpc>
              <a:defRPr/>
            </a:pPr>
            <a:r>
              <a:rPr lang="en-US" sz="2800"/>
              <a:t>They did not believe the scriptures</a:t>
            </a:r>
          </a:p>
          <a:p>
            <a:pPr eaLnBrk="1" hangingPunct="1">
              <a:lnSpc>
                <a:spcPct val="90000"/>
              </a:lnSpc>
              <a:defRPr/>
            </a:pPr>
            <a:r>
              <a:rPr lang="en-US" sz="2800"/>
              <a:t>They accepted personal revelation and the words of those who were not eyewitnesses</a:t>
            </a:r>
          </a:p>
          <a:p>
            <a:pPr eaLnBrk="1" hangingPunct="1">
              <a:lnSpc>
                <a:spcPct val="90000"/>
              </a:lnSpc>
              <a:defRPr/>
            </a:pPr>
            <a:endParaRPr lang="en-US" sz="2800"/>
          </a:p>
          <a:p>
            <a:pPr eaLnBrk="1" hangingPunct="1">
              <a:lnSpc>
                <a:spcPct val="90000"/>
              </a:lnSpc>
              <a:buFont typeface="Wingdings" panose="05000000000000000000" pitchFamily="2" charset="2"/>
              <a:buNone/>
              <a:defRPr/>
            </a:pPr>
            <a:r>
              <a:rPr lang="en-US" sz="2800"/>
              <a:t>Jesus says:</a:t>
            </a:r>
          </a:p>
          <a:p>
            <a:pPr eaLnBrk="1" hangingPunct="1">
              <a:lnSpc>
                <a:spcPct val="90000"/>
              </a:lnSpc>
              <a:buFont typeface="Wingdings" panose="05000000000000000000" pitchFamily="2" charset="2"/>
              <a:buNone/>
              <a:defRPr/>
            </a:pPr>
            <a:r>
              <a:rPr lang="en-US" sz="2800"/>
              <a:t>Mat 22:29  . . . “You are mistaken, not understanding     		the Scriptures nor the power of God.”</a:t>
            </a:r>
          </a:p>
          <a:p>
            <a:pPr eaLnBrk="1" hangingPunct="1">
              <a:lnSpc>
                <a:spcPct val="90000"/>
              </a:lnSpc>
              <a:defRPr/>
            </a:pPr>
            <a:endParaRPr lang="en-US" sz="28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ooter Placeholder 4">
            <a:extLst>
              <a:ext uri="{FF2B5EF4-FFF2-40B4-BE49-F238E27FC236}">
                <a16:creationId xmlns:a16="http://schemas.microsoft.com/office/drawing/2014/main" id="{23F498BF-02A9-46EE-A9B7-D10110A64276}"/>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3122" name="Rectangle 2">
            <a:extLst>
              <a:ext uri="{FF2B5EF4-FFF2-40B4-BE49-F238E27FC236}">
                <a16:creationId xmlns:a16="http://schemas.microsoft.com/office/drawing/2014/main" id="{D18F45D4-7183-4101-9A52-87253F43C8B2}"/>
              </a:ext>
            </a:extLst>
          </p:cNvPr>
          <p:cNvSpPr>
            <a:spLocks noGrp="1" noChangeArrowheads="1"/>
          </p:cNvSpPr>
          <p:nvPr>
            <p:ph type="title"/>
          </p:nvPr>
        </p:nvSpPr>
        <p:spPr>
          <a:xfrm>
            <a:off x="457200" y="0"/>
            <a:ext cx="8229600" cy="685800"/>
          </a:xfrm>
        </p:spPr>
        <p:txBody>
          <a:bodyPr/>
          <a:lstStyle/>
          <a:p>
            <a:pPr eaLnBrk="1" hangingPunct="1">
              <a:defRPr/>
            </a:pPr>
            <a:r>
              <a:rPr lang="en-US" sz="4000"/>
              <a:t>Challenges from Inside The Church</a:t>
            </a:r>
          </a:p>
        </p:txBody>
      </p:sp>
      <p:graphicFrame>
        <p:nvGraphicFramePr>
          <p:cNvPr id="133152" name="Group 32">
            <a:extLst>
              <a:ext uri="{FF2B5EF4-FFF2-40B4-BE49-F238E27FC236}">
                <a16:creationId xmlns:a16="http://schemas.microsoft.com/office/drawing/2014/main" id="{692EFB20-5087-4D52-B006-7C896373E78C}"/>
              </a:ext>
            </a:extLst>
          </p:cNvPr>
          <p:cNvGraphicFramePr>
            <a:graphicFrameLocks noGrp="1"/>
          </p:cNvGraphicFramePr>
          <p:nvPr>
            <p:ph idx="1"/>
          </p:nvPr>
        </p:nvGraphicFramePr>
        <p:xfrm>
          <a:off x="152400" y="762000"/>
          <a:ext cx="8839200" cy="5316538"/>
        </p:xfrm>
        <a:graphic>
          <a:graphicData uri="http://schemas.openxmlformats.org/drawingml/2006/table">
            <a:tbl>
              <a:tblPr/>
              <a:tblGrid>
                <a:gridCol w="2279650">
                  <a:extLst>
                    <a:ext uri="{9D8B030D-6E8A-4147-A177-3AD203B41FA5}">
                      <a16:colId xmlns:a16="http://schemas.microsoft.com/office/drawing/2014/main" val="20000"/>
                    </a:ext>
                  </a:extLst>
                </a:gridCol>
                <a:gridCol w="6559550">
                  <a:extLst>
                    <a:ext uri="{9D8B030D-6E8A-4147-A177-3AD203B41FA5}">
                      <a16:colId xmlns:a16="http://schemas.microsoft.com/office/drawing/2014/main" val="20001"/>
                    </a:ext>
                  </a:extLst>
                </a:gridCol>
              </a:tblGrid>
              <a:tr h="709664">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Ebionism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Rejected the gospel of grace and stressed keeping of the law (see Galatians)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11251">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Gnosticism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Taught that matter was evil and spirit was. Merged pagan beliefs and dualism with Christianity</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709664">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Montanism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Required asceticism and believed in continual revelation from God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366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Modalism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God is one person appearing in different modes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334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Arianism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Denied that Jesus was fully God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709664">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Docetism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Affirms deity of Christ but denied humanity and appearance in the flesh</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11251">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Nestorianism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Posited that Christ was two person, both divine and human—only human person died on the cross</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94994">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Monophysitism</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Mo-naw-fi-si-tism</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Posited that human and divine natures in Christ are commingled</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4">
            <a:extLst>
              <a:ext uri="{FF2B5EF4-FFF2-40B4-BE49-F238E27FC236}">
                <a16:creationId xmlns:a16="http://schemas.microsoft.com/office/drawing/2014/main" id="{DA729E9A-2CCE-417C-AD21-7237DC47D807}"/>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4146" name="Rectangle 2">
            <a:extLst>
              <a:ext uri="{FF2B5EF4-FFF2-40B4-BE49-F238E27FC236}">
                <a16:creationId xmlns:a16="http://schemas.microsoft.com/office/drawing/2014/main" id="{AB7E87C2-FBA1-4406-81C4-56CDB43CDC28}"/>
              </a:ext>
            </a:extLst>
          </p:cNvPr>
          <p:cNvSpPr>
            <a:spLocks noGrp="1" noChangeArrowheads="1"/>
          </p:cNvSpPr>
          <p:nvPr>
            <p:ph type="title"/>
          </p:nvPr>
        </p:nvSpPr>
        <p:spPr/>
        <p:txBody>
          <a:bodyPr/>
          <a:lstStyle/>
          <a:p>
            <a:pPr eaLnBrk="1" hangingPunct="1">
              <a:defRPr/>
            </a:pPr>
            <a:r>
              <a:rPr lang="en-US"/>
              <a:t>The Development of Doctrine</a:t>
            </a:r>
          </a:p>
        </p:txBody>
      </p:sp>
      <p:sp>
        <p:nvSpPr>
          <p:cNvPr id="29700" name="Line 3">
            <a:extLst>
              <a:ext uri="{FF2B5EF4-FFF2-40B4-BE49-F238E27FC236}">
                <a16:creationId xmlns:a16="http://schemas.microsoft.com/office/drawing/2014/main" id="{9BC7668C-8CBD-497C-BBEC-DD5E5F51AA8B}"/>
              </a:ext>
            </a:extLst>
          </p:cNvPr>
          <p:cNvSpPr>
            <a:spLocks noChangeShapeType="1"/>
          </p:cNvSpPr>
          <p:nvPr/>
        </p:nvSpPr>
        <p:spPr bwMode="auto">
          <a:xfrm>
            <a:off x="603250" y="3760788"/>
            <a:ext cx="8305800" cy="0"/>
          </a:xfrm>
          <a:prstGeom prst="line">
            <a:avLst/>
          </a:prstGeom>
          <a:noFill/>
          <a:ln w="57150">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01" name="Line 4">
            <a:extLst>
              <a:ext uri="{FF2B5EF4-FFF2-40B4-BE49-F238E27FC236}">
                <a16:creationId xmlns:a16="http://schemas.microsoft.com/office/drawing/2014/main" id="{694C61F9-110C-413B-AEF9-559469F4B12A}"/>
              </a:ext>
            </a:extLst>
          </p:cNvPr>
          <p:cNvSpPr>
            <a:spLocks noChangeShapeType="1"/>
          </p:cNvSpPr>
          <p:nvPr/>
        </p:nvSpPr>
        <p:spPr bwMode="auto">
          <a:xfrm>
            <a:off x="755650" y="3760788"/>
            <a:ext cx="0" cy="228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2" name="Text Box 5">
            <a:extLst>
              <a:ext uri="{FF2B5EF4-FFF2-40B4-BE49-F238E27FC236}">
                <a16:creationId xmlns:a16="http://schemas.microsoft.com/office/drawing/2014/main" id="{42AC7403-F64A-4AC1-81C6-E31AE0E9F43C}"/>
              </a:ext>
            </a:extLst>
          </p:cNvPr>
          <p:cNvSpPr txBox="1">
            <a:spLocks noChangeArrowheads="1"/>
          </p:cNvSpPr>
          <p:nvPr/>
        </p:nvSpPr>
        <p:spPr bwMode="auto">
          <a:xfrm>
            <a:off x="180975" y="4006850"/>
            <a:ext cx="88169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rgbClr val="00FF00"/>
                </a:solidFill>
              </a:rPr>
              <a:t> AD33        95          170           313   325           381             451  </a:t>
            </a:r>
          </a:p>
        </p:txBody>
      </p:sp>
      <p:sp>
        <p:nvSpPr>
          <p:cNvPr id="29703" name="Line 6">
            <a:extLst>
              <a:ext uri="{FF2B5EF4-FFF2-40B4-BE49-F238E27FC236}">
                <a16:creationId xmlns:a16="http://schemas.microsoft.com/office/drawing/2014/main" id="{CC23947C-D6CC-4E6B-8CA3-35ACEA4FFB70}"/>
              </a:ext>
            </a:extLst>
          </p:cNvPr>
          <p:cNvSpPr>
            <a:spLocks noChangeShapeType="1"/>
          </p:cNvSpPr>
          <p:nvPr/>
        </p:nvSpPr>
        <p:spPr bwMode="auto">
          <a:xfrm>
            <a:off x="1981200" y="3733800"/>
            <a:ext cx="0" cy="228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4" name="Line 7">
            <a:extLst>
              <a:ext uri="{FF2B5EF4-FFF2-40B4-BE49-F238E27FC236}">
                <a16:creationId xmlns:a16="http://schemas.microsoft.com/office/drawing/2014/main" id="{1BC95AD6-4862-4922-93FF-D130E5AB00E8}"/>
              </a:ext>
            </a:extLst>
          </p:cNvPr>
          <p:cNvSpPr>
            <a:spLocks noChangeShapeType="1"/>
          </p:cNvSpPr>
          <p:nvPr/>
        </p:nvSpPr>
        <p:spPr bwMode="auto">
          <a:xfrm>
            <a:off x="6858000" y="3733800"/>
            <a:ext cx="0" cy="228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5" name="Line 8">
            <a:extLst>
              <a:ext uri="{FF2B5EF4-FFF2-40B4-BE49-F238E27FC236}">
                <a16:creationId xmlns:a16="http://schemas.microsoft.com/office/drawing/2014/main" id="{1812028A-648A-44FE-B360-3E2820A76796}"/>
              </a:ext>
            </a:extLst>
          </p:cNvPr>
          <p:cNvSpPr>
            <a:spLocks noChangeShapeType="1"/>
          </p:cNvSpPr>
          <p:nvPr/>
        </p:nvSpPr>
        <p:spPr bwMode="auto">
          <a:xfrm>
            <a:off x="5410200" y="3733800"/>
            <a:ext cx="0" cy="228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6" name="Line 9">
            <a:extLst>
              <a:ext uri="{FF2B5EF4-FFF2-40B4-BE49-F238E27FC236}">
                <a16:creationId xmlns:a16="http://schemas.microsoft.com/office/drawing/2014/main" id="{8725A75A-5AF8-473F-8B5E-46C9617C6DB7}"/>
              </a:ext>
            </a:extLst>
          </p:cNvPr>
          <p:cNvSpPr>
            <a:spLocks noChangeShapeType="1"/>
          </p:cNvSpPr>
          <p:nvPr/>
        </p:nvSpPr>
        <p:spPr bwMode="auto">
          <a:xfrm>
            <a:off x="4648200" y="3733800"/>
            <a:ext cx="0" cy="228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07" name="Text Box 10">
            <a:extLst>
              <a:ext uri="{FF2B5EF4-FFF2-40B4-BE49-F238E27FC236}">
                <a16:creationId xmlns:a16="http://schemas.microsoft.com/office/drawing/2014/main" id="{FEAF875E-3E18-4B6F-8327-46569B06CE10}"/>
              </a:ext>
            </a:extLst>
          </p:cNvPr>
          <p:cNvSpPr txBox="1">
            <a:spLocks noChangeArrowheads="1"/>
          </p:cNvSpPr>
          <p:nvPr/>
        </p:nvSpPr>
        <p:spPr bwMode="auto">
          <a:xfrm>
            <a:off x="304800" y="4343400"/>
            <a:ext cx="11588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Cross</a:t>
            </a:r>
          </a:p>
        </p:txBody>
      </p:sp>
      <p:sp>
        <p:nvSpPr>
          <p:cNvPr id="29708" name="Text Box 11">
            <a:extLst>
              <a:ext uri="{FF2B5EF4-FFF2-40B4-BE49-F238E27FC236}">
                <a16:creationId xmlns:a16="http://schemas.microsoft.com/office/drawing/2014/main" id="{CD5AA319-F748-4493-A2D3-5B00BD0FFA9B}"/>
              </a:ext>
            </a:extLst>
          </p:cNvPr>
          <p:cNvSpPr txBox="1">
            <a:spLocks noChangeArrowheads="1"/>
          </p:cNvSpPr>
          <p:nvPr/>
        </p:nvSpPr>
        <p:spPr bwMode="auto">
          <a:xfrm>
            <a:off x="1219200" y="4343400"/>
            <a:ext cx="152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a:t>NT Complete</a:t>
            </a:r>
          </a:p>
        </p:txBody>
      </p:sp>
      <p:sp>
        <p:nvSpPr>
          <p:cNvPr id="29709" name="Text Box 12">
            <a:extLst>
              <a:ext uri="{FF2B5EF4-FFF2-40B4-BE49-F238E27FC236}">
                <a16:creationId xmlns:a16="http://schemas.microsoft.com/office/drawing/2014/main" id="{BBCADDA5-A444-4DA8-9EE7-4B1856611914}"/>
              </a:ext>
            </a:extLst>
          </p:cNvPr>
          <p:cNvSpPr txBox="1">
            <a:spLocks noChangeArrowheads="1"/>
          </p:cNvSpPr>
          <p:nvPr/>
        </p:nvSpPr>
        <p:spPr bwMode="auto">
          <a:xfrm>
            <a:off x="3733800" y="5181600"/>
            <a:ext cx="1981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a:t>Constantine</a:t>
            </a:r>
          </a:p>
          <a:p>
            <a:pPr algn="ctr"/>
            <a:r>
              <a:rPr lang="en-US" altLang="en-US" sz="2400"/>
              <a:t>Converts</a:t>
            </a:r>
          </a:p>
        </p:txBody>
      </p:sp>
      <p:sp>
        <p:nvSpPr>
          <p:cNvPr id="29710" name="Text Box 13">
            <a:extLst>
              <a:ext uri="{FF2B5EF4-FFF2-40B4-BE49-F238E27FC236}">
                <a16:creationId xmlns:a16="http://schemas.microsoft.com/office/drawing/2014/main" id="{3593EB84-1990-4A58-B59F-FE5F9276B776}"/>
              </a:ext>
            </a:extLst>
          </p:cNvPr>
          <p:cNvSpPr txBox="1">
            <a:spLocks noChangeArrowheads="1"/>
          </p:cNvSpPr>
          <p:nvPr/>
        </p:nvSpPr>
        <p:spPr bwMode="auto">
          <a:xfrm>
            <a:off x="5029200" y="4419600"/>
            <a:ext cx="1158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t>Nicea</a:t>
            </a:r>
          </a:p>
        </p:txBody>
      </p:sp>
      <p:sp>
        <p:nvSpPr>
          <p:cNvPr id="29711" name="Text Box 14">
            <a:extLst>
              <a:ext uri="{FF2B5EF4-FFF2-40B4-BE49-F238E27FC236}">
                <a16:creationId xmlns:a16="http://schemas.microsoft.com/office/drawing/2014/main" id="{5FBFB705-104F-4DF6-9D8D-248A803EEF77}"/>
              </a:ext>
            </a:extLst>
          </p:cNvPr>
          <p:cNvSpPr txBox="1">
            <a:spLocks noChangeArrowheads="1"/>
          </p:cNvSpPr>
          <p:nvPr/>
        </p:nvSpPr>
        <p:spPr bwMode="auto">
          <a:xfrm>
            <a:off x="7772400" y="4419600"/>
            <a:ext cx="15240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t>Chaceldon</a:t>
            </a:r>
          </a:p>
        </p:txBody>
      </p:sp>
      <p:sp>
        <p:nvSpPr>
          <p:cNvPr id="29712" name="Text Box 15">
            <a:extLst>
              <a:ext uri="{FF2B5EF4-FFF2-40B4-BE49-F238E27FC236}">
                <a16:creationId xmlns:a16="http://schemas.microsoft.com/office/drawing/2014/main" id="{81EC6DFA-02EB-42C7-A8B0-3F2624EBC894}"/>
              </a:ext>
            </a:extLst>
          </p:cNvPr>
          <p:cNvSpPr txBox="1">
            <a:spLocks noChangeArrowheads="1"/>
          </p:cNvSpPr>
          <p:nvPr/>
        </p:nvSpPr>
        <p:spPr bwMode="auto">
          <a:xfrm>
            <a:off x="5638800" y="4419600"/>
            <a:ext cx="2133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000"/>
              <a:t>   Constantinople</a:t>
            </a:r>
          </a:p>
        </p:txBody>
      </p:sp>
      <p:sp>
        <p:nvSpPr>
          <p:cNvPr id="29713" name="Line 16">
            <a:extLst>
              <a:ext uri="{FF2B5EF4-FFF2-40B4-BE49-F238E27FC236}">
                <a16:creationId xmlns:a16="http://schemas.microsoft.com/office/drawing/2014/main" id="{720B236B-957F-459B-B351-E334BE010436}"/>
              </a:ext>
            </a:extLst>
          </p:cNvPr>
          <p:cNvSpPr>
            <a:spLocks noChangeShapeType="1"/>
          </p:cNvSpPr>
          <p:nvPr/>
        </p:nvSpPr>
        <p:spPr bwMode="auto">
          <a:xfrm>
            <a:off x="8534400" y="3733800"/>
            <a:ext cx="0" cy="228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4" name="Line 17">
            <a:extLst>
              <a:ext uri="{FF2B5EF4-FFF2-40B4-BE49-F238E27FC236}">
                <a16:creationId xmlns:a16="http://schemas.microsoft.com/office/drawing/2014/main" id="{DF8C687F-4E99-4DCA-9348-1BC2B39B28E0}"/>
              </a:ext>
            </a:extLst>
          </p:cNvPr>
          <p:cNvSpPr>
            <a:spLocks noChangeShapeType="1"/>
          </p:cNvSpPr>
          <p:nvPr/>
        </p:nvSpPr>
        <p:spPr bwMode="auto">
          <a:xfrm flipH="1" flipV="1">
            <a:off x="4648200" y="4419600"/>
            <a:ext cx="0" cy="8382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9715" name="AutoShape 18">
            <a:extLst>
              <a:ext uri="{FF2B5EF4-FFF2-40B4-BE49-F238E27FC236}">
                <a16:creationId xmlns:a16="http://schemas.microsoft.com/office/drawing/2014/main" id="{EB738949-C0D6-416F-9D15-3EF72DE1328A}"/>
              </a:ext>
            </a:extLst>
          </p:cNvPr>
          <p:cNvSpPr>
            <a:spLocks/>
          </p:cNvSpPr>
          <p:nvPr/>
        </p:nvSpPr>
        <p:spPr bwMode="auto">
          <a:xfrm rot="5400000">
            <a:off x="6819900" y="3162300"/>
            <a:ext cx="304800" cy="3581400"/>
          </a:xfrm>
          <a:prstGeom prst="rightBrace">
            <a:avLst>
              <a:gd name="adj1" fmla="val 97917"/>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9716" name="Text Box 19">
            <a:extLst>
              <a:ext uri="{FF2B5EF4-FFF2-40B4-BE49-F238E27FC236}">
                <a16:creationId xmlns:a16="http://schemas.microsoft.com/office/drawing/2014/main" id="{B832FA8F-1488-43DF-AB4D-2FDC0DEFAC4B}"/>
              </a:ext>
            </a:extLst>
          </p:cNvPr>
          <p:cNvSpPr txBox="1">
            <a:spLocks noChangeArrowheads="1"/>
          </p:cNvSpPr>
          <p:nvPr/>
        </p:nvSpPr>
        <p:spPr bwMode="auto">
          <a:xfrm>
            <a:off x="6324600" y="5029200"/>
            <a:ext cx="135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a:t>Councils</a:t>
            </a:r>
          </a:p>
        </p:txBody>
      </p:sp>
      <p:sp>
        <p:nvSpPr>
          <p:cNvPr id="29717" name="Line 20">
            <a:extLst>
              <a:ext uri="{FF2B5EF4-FFF2-40B4-BE49-F238E27FC236}">
                <a16:creationId xmlns:a16="http://schemas.microsoft.com/office/drawing/2014/main" id="{04EC2EC3-ADE6-4913-80F6-5602137B717C}"/>
              </a:ext>
            </a:extLst>
          </p:cNvPr>
          <p:cNvSpPr>
            <a:spLocks noChangeShapeType="1"/>
          </p:cNvSpPr>
          <p:nvPr/>
        </p:nvSpPr>
        <p:spPr bwMode="auto">
          <a:xfrm>
            <a:off x="3276600" y="3733800"/>
            <a:ext cx="0" cy="228600"/>
          </a:xfrm>
          <a:prstGeom prst="line">
            <a:avLst/>
          </a:prstGeom>
          <a:noFill/>
          <a:ln w="57150">
            <a:solidFill>
              <a:srgbClr val="FF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9718" name="Text Box 21">
            <a:extLst>
              <a:ext uri="{FF2B5EF4-FFF2-40B4-BE49-F238E27FC236}">
                <a16:creationId xmlns:a16="http://schemas.microsoft.com/office/drawing/2014/main" id="{2894E181-5F41-4A37-A130-AE37F2FEBF38}"/>
              </a:ext>
            </a:extLst>
          </p:cNvPr>
          <p:cNvSpPr txBox="1">
            <a:spLocks noChangeArrowheads="1"/>
          </p:cNvSpPr>
          <p:nvPr/>
        </p:nvSpPr>
        <p:spPr bwMode="auto">
          <a:xfrm>
            <a:off x="2514600" y="4343400"/>
            <a:ext cx="1752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a:t>Muratorian</a:t>
            </a:r>
          </a:p>
          <a:p>
            <a:pPr algn="ctr"/>
            <a:r>
              <a:rPr lang="en-US" altLang="en-US" sz="2400"/>
              <a:t>Fragment</a:t>
            </a:r>
          </a:p>
        </p:txBody>
      </p:sp>
      <p:sp>
        <p:nvSpPr>
          <p:cNvPr id="29719" name="AutoShape 22">
            <a:extLst>
              <a:ext uri="{FF2B5EF4-FFF2-40B4-BE49-F238E27FC236}">
                <a16:creationId xmlns:a16="http://schemas.microsoft.com/office/drawing/2014/main" id="{FDFB4407-9A0E-472A-82D6-1A193A1B2404}"/>
              </a:ext>
            </a:extLst>
          </p:cNvPr>
          <p:cNvSpPr>
            <a:spLocks/>
          </p:cNvSpPr>
          <p:nvPr/>
        </p:nvSpPr>
        <p:spPr bwMode="auto">
          <a:xfrm rot="-5400000">
            <a:off x="2552700" y="1562100"/>
            <a:ext cx="381000" cy="3657600"/>
          </a:xfrm>
          <a:prstGeom prst="rightBrace">
            <a:avLst>
              <a:gd name="adj1" fmla="val 80000"/>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9720" name="Text Box 23">
            <a:extLst>
              <a:ext uri="{FF2B5EF4-FFF2-40B4-BE49-F238E27FC236}">
                <a16:creationId xmlns:a16="http://schemas.microsoft.com/office/drawing/2014/main" id="{FE4F04B3-F77B-44EB-A8FB-5874A7F432FB}"/>
              </a:ext>
            </a:extLst>
          </p:cNvPr>
          <p:cNvSpPr txBox="1">
            <a:spLocks noChangeArrowheads="1"/>
          </p:cNvSpPr>
          <p:nvPr/>
        </p:nvSpPr>
        <p:spPr bwMode="auto">
          <a:xfrm>
            <a:off x="1524000" y="1905000"/>
            <a:ext cx="23622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a:t>Persecution </a:t>
            </a:r>
          </a:p>
          <a:p>
            <a:pPr algn="ctr"/>
            <a:r>
              <a:rPr lang="en-US" altLang="en-US" sz="2400"/>
              <a:t>of the Church</a:t>
            </a:r>
          </a:p>
          <a:p>
            <a:pPr algn="ctr"/>
            <a:r>
              <a:rPr lang="en-US" altLang="en-US" sz="2400"/>
              <a:t>“Survival Mode”</a:t>
            </a:r>
          </a:p>
        </p:txBody>
      </p:sp>
      <p:sp>
        <p:nvSpPr>
          <p:cNvPr id="29721" name="AutoShape 24">
            <a:extLst>
              <a:ext uri="{FF2B5EF4-FFF2-40B4-BE49-F238E27FC236}">
                <a16:creationId xmlns:a16="http://schemas.microsoft.com/office/drawing/2014/main" id="{F2B2228F-16CE-48DC-8FFD-692B224B7ECD}"/>
              </a:ext>
            </a:extLst>
          </p:cNvPr>
          <p:cNvSpPr>
            <a:spLocks/>
          </p:cNvSpPr>
          <p:nvPr/>
        </p:nvSpPr>
        <p:spPr bwMode="auto">
          <a:xfrm rot="-5400000">
            <a:off x="6553200" y="1371600"/>
            <a:ext cx="381000" cy="4038600"/>
          </a:xfrm>
          <a:prstGeom prst="rightBrace">
            <a:avLst>
              <a:gd name="adj1" fmla="val 88333"/>
              <a:gd name="adj2" fmla="val 50000"/>
            </a:avLst>
          </a:prstGeom>
          <a:noFill/>
          <a:ln w="38100">
            <a:solidFill>
              <a:srgbClr val="00FF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29722" name="Text Box 25">
            <a:extLst>
              <a:ext uri="{FF2B5EF4-FFF2-40B4-BE49-F238E27FC236}">
                <a16:creationId xmlns:a16="http://schemas.microsoft.com/office/drawing/2014/main" id="{64DECC6C-3A7C-4CB1-8C5B-C616F569DBAF}"/>
              </a:ext>
            </a:extLst>
          </p:cNvPr>
          <p:cNvSpPr txBox="1">
            <a:spLocks noChangeArrowheads="1"/>
          </p:cNvSpPr>
          <p:nvPr/>
        </p:nvSpPr>
        <p:spPr bwMode="auto">
          <a:xfrm>
            <a:off x="5181600" y="1981200"/>
            <a:ext cx="3429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en-US" altLang="en-US" sz="2400"/>
              <a:t>Doctrine Formalized to Protect Clear Meaning of Scripture</a:t>
            </a:r>
          </a:p>
        </p:txBody>
      </p:sp>
      <p:sp>
        <p:nvSpPr>
          <p:cNvPr id="29723" name="Text Box 26">
            <a:extLst>
              <a:ext uri="{FF2B5EF4-FFF2-40B4-BE49-F238E27FC236}">
                <a16:creationId xmlns:a16="http://schemas.microsoft.com/office/drawing/2014/main" id="{67193FDF-470E-45EF-B1B8-92C68CEF897A}"/>
              </a:ext>
            </a:extLst>
          </p:cNvPr>
          <p:cNvSpPr txBox="1">
            <a:spLocks noChangeArrowheads="1"/>
          </p:cNvSpPr>
          <p:nvPr/>
        </p:nvSpPr>
        <p:spPr bwMode="auto">
          <a:xfrm>
            <a:off x="1600200" y="5791200"/>
            <a:ext cx="14874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rgbClr val="FF0000"/>
                </a:solidFill>
              </a:rPr>
              <a:t>Gnostics</a:t>
            </a:r>
          </a:p>
        </p:txBody>
      </p:sp>
      <p:sp>
        <p:nvSpPr>
          <p:cNvPr id="29724" name="Text Box 27">
            <a:extLst>
              <a:ext uri="{FF2B5EF4-FFF2-40B4-BE49-F238E27FC236}">
                <a16:creationId xmlns:a16="http://schemas.microsoft.com/office/drawing/2014/main" id="{58BC4717-7C0F-4532-B87C-0C17948396C8}"/>
              </a:ext>
            </a:extLst>
          </p:cNvPr>
          <p:cNvSpPr txBox="1">
            <a:spLocks noChangeArrowheads="1"/>
          </p:cNvSpPr>
          <p:nvPr/>
        </p:nvSpPr>
        <p:spPr bwMode="auto">
          <a:xfrm>
            <a:off x="6235700" y="5753100"/>
            <a:ext cx="13890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solidFill>
                  <a:srgbClr val="FF0000"/>
                </a:solidFill>
              </a:rPr>
              <a:t>Heretics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ooter Placeholder 4">
            <a:extLst>
              <a:ext uri="{FF2B5EF4-FFF2-40B4-BE49-F238E27FC236}">
                <a16:creationId xmlns:a16="http://schemas.microsoft.com/office/drawing/2014/main" id="{33B7B167-E200-4320-83FA-4EAD60CFDE31}"/>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5170" name="Rectangle 2">
            <a:extLst>
              <a:ext uri="{FF2B5EF4-FFF2-40B4-BE49-F238E27FC236}">
                <a16:creationId xmlns:a16="http://schemas.microsoft.com/office/drawing/2014/main" id="{F48F7ABA-0613-440E-AE70-482E7982780D}"/>
              </a:ext>
            </a:extLst>
          </p:cNvPr>
          <p:cNvSpPr>
            <a:spLocks noGrp="1" noChangeArrowheads="1"/>
          </p:cNvSpPr>
          <p:nvPr>
            <p:ph type="title"/>
          </p:nvPr>
        </p:nvSpPr>
        <p:spPr>
          <a:xfrm>
            <a:off x="457200" y="152400"/>
            <a:ext cx="8229600" cy="457200"/>
          </a:xfrm>
        </p:spPr>
        <p:txBody>
          <a:bodyPr/>
          <a:lstStyle/>
          <a:p>
            <a:pPr eaLnBrk="1" hangingPunct="1">
              <a:defRPr/>
            </a:pPr>
            <a:r>
              <a:rPr lang="en-US" sz="4000"/>
              <a:t>The Church Fathers</a:t>
            </a:r>
          </a:p>
        </p:txBody>
      </p:sp>
      <p:graphicFrame>
        <p:nvGraphicFramePr>
          <p:cNvPr id="135171" name="Group 3">
            <a:extLst>
              <a:ext uri="{FF2B5EF4-FFF2-40B4-BE49-F238E27FC236}">
                <a16:creationId xmlns:a16="http://schemas.microsoft.com/office/drawing/2014/main" id="{1B8CE32F-3B97-4B7E-9CD2-8B5AFF8AA6BB}"/>
              </a:ext>
            </a:extLst>
          </p:cNvPr>
          <p:cNvGraphicFramePr>
            <a:graphicFrameLocks noGrp="1"/>
          </p:cNvGraphicFramePr>
          <p:nvPr>
            <p:ph idx="1"/>
          </p:nvPr>
        </p:nvGraphicFramePr>
        <p:xfrm>
          <a:off x="228600" y="685800"/>
          <a:ext cx="8534400" cy="5715000"/>
        </p:xfrm>
        <a:graphic>
          <a:graphicData uri="http://schemas.openxmlformats.org/drawingml/2006/table">
            <a:tbl>
              <a:tblPr/>
              <a:tblGrid>
                <a:gridCol w="1600200">
                  <a:extLst>
                    <a:ext uri="{9D8B030D-6E8A-4147-A177-3AD203B41FA5}">
                      <a16:colId xmlns:a16="http://schemas.microsoft.com/office/drawing/2014/main" val="20000"/>
                    </a:ext>
                  </a:extLst>
                </a:gridCol>
                <a:gridCol w="1295400">
                  <a:extLst>
                    <a:ext uri="{9D8B030D-6E8A-4147-A177-3AD203B41FA5}">
                      <a16:colId xmlns:a16="http://schemas.microsoft.com/office/drawing/2014/main" val="20001"/>
                    </a:ext>
                  </a:extLst>
                </a:gridCol>
                <a:gridCol w="1752600">
                  <a:extLst>
                    <a:ext uri="{9D8B030D-6E8A-4147-A177-3AD203B41FA5}">
                      <a16:colId xmlns:a16="http://schemas.microsoft.com/office/drawing/2014/main" val="20002"/>
                    </a:ext>
                  </a:extLst>
                </a:gridCol>
                <a:gridCol w="1698625">
                  <a:extLst>
                    <a:ext uri="{9D8B030D-6E8A-4147-A177-3AD203B41FA5}">
                      <a16:colId xmlns:a16="http://schemas.microsoft.com/office/drawing/2014/main" val="20003"/>
                    </a:ext>
                  </a:extLst>
                </a:gridCol>
                <a:gridCol w="2187575">
                  <a:extLst>
                    <a:ext uri="{9D8B030D-6E8A-4147-A177-3AD203B41FA5}">
                      <a16:colId xmlns:a16="http://schemas.microsoft.com/office/drawing/2014/main" val="20004"/>
                    </a:ext>
                  </a:extLst>
                </a:gridCol>
              </a:tblGrid>
              <a:tr h="7667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Time Period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Primary Goals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Examples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Comments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98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Apostolic Fathers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AD 95-150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Edify and Interpret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Ignatius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Clement</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Polycarp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Knew and followed apostles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8238">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Apologists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AD 140-200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Defended Christianity in the Empire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Tertullian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Justin Martyr</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Athenagoras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a:ln>
                          <a:noFill/>
                        </a:ln>
                        <a:solidFill>
                          <a:schemeClr val="tx1"/>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30651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Polemicists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AD 180-225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Refute false doctrine and</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heresy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Irenaeus</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Cyprian</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Clement of Alex.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Developed early doctrines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1363663">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Scientific</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Theologians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AD 225-460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2000" b="0" i="0" u="none" strike="noStrike" cap="none" normalizeH="0" baseline="0">
                          <a:ln>
                            <a:noFill/>
                          </a:ln>
                          <a:solidFill>
                            <a:schemeClr val="tx1"/>
                          </a:solidFill>
                          <a:effectLst>
                            <a:outerShdw blurRad="38100" dist="38100" dir="2700000" algn="tl">
                              <a:srgbClr val="000000"/>
                            </a:outerShdw>
                          </a:effectLst>
                          <a:latin typeface="Arial" charset="0"/>
                        </a:rPr>
                        <a:t>Development of Christian theology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Jerome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Ambrose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Augustine</a:t>
                      </a:r>
                    </a:p>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Blip>
                          <a:blip r:embed="rId2"/>
                        </a:buBlip>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Athanasius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charset="0"/>
                        </a:rPr>
                        <a:t>Developed and refined doctrines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F192E144-3B14-4AD5-8A25-BBBD361A260C}"/>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6195" name="Rectangle 3">
            <a:extLst>
              <a:ext uri="{FF2B5EF4-FFF2-40B4-BE49-F238E27FC236}">
                <a16:creationId xmlns:a16="http://schemas.microsoft.com/office/drawing/2014/main" id="{76F1B8A0-92D6-472C-BF74-9A8C27843E96}"/>
              </a:ext>
            </a:extLst>
          </p:cNvPr>
          <p:cNvSpPr>
            <a:spLocks noGrp="1" noChangeArrowheads="1"/>
          </p:cNvSpPr>
          <p:nvPr>
            <p:ph type="body" idx="1"/>
          </p:nvPr>
        </p:nvSpPr>
        <p:spPr>
          <a:xfrm>
            <a:off x="228600" y="1981200"/>
            <a:ext cx="8458200" cy="4149725"/>
          </a:xfrm>
        </p:spPr>
        <p:txBody>
          <a:bodyPr/>
          <a:lstStyle/>
          <a:p>
            <a:pPr algn="ctr" eaLnBrk="1" hangingPunct="1">
              <a:buFont typeface="Wingdings" panose="05000000000000000000" pitchFamily="2" charset="2"/>
              <a:buNone/>
              <a:defRPr/>
            </a:pPr>
            <a:r>
              <a:rPr lang="en-US" sz="3600">
                <a:solidFill>
                  <a:srgbClr val="66FFFF"/>
                </a:solidFill>
              </a:rPr>
              <a:t>	 Where would Christianity be today if false teaching and confusion had been allowed in its earliest days?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C6F0726-9D53-4119-8F01-FD3939BAB6BC}"/>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7218" name="Rectangle 2">
            <a:extLst>
              <a:ext uri="{FF2B5EF4-FFF2-40B4-BE49-F238E27FC236}">
                <a16:creationId xmlns:a16="http://schemas.microsoft.com/office/drawing/2014/main" id="{0D864642-1081-465B-8092-01A242D1AC76}"/>
              </a:ext>
            </a:extLst>
          </p:cNvPr>
          <p:cNvSpPr>
            <a:spLocks noGrp="1" noChangeArrowheads="1"/>
          </p:cNvSpPr>
          <p:nvPr>
            <p:ph type="title"/>
          </p:nvPr>
        </p:nvSpPr>
        <p:spPr>
          <a:xfrm>
            <a:off x="304800" y="762000"/>
            <a:ext cx="8509000" cy="457200"/>
          </a:xfrm>
        </p:spPr>
        <p:txBody>
          <a:bodyPr/>
          <a:lstStyle/>
          <a:p>
            <a:pPr eaLnBrk="1" hangingPunct="1">
              <a:defRPr/>
            </a:pPr>
            <a:r>
              <a:rPr lang="en-US" sz="4000"/>
              <a:t>What Does Paul Say </a:t>
            </a:r>
            <a:br>
              <a:rPr lang="en-US" sz="4000"/>
            </a:br>
            <a:r>
              <a:rPr lang="en-US" sz="4000"/>
              <a:t>About Doctrine?</a:t>
            </a:r>
          </a:p>
        </p:txBody>
      </p:sp>
      <p:sp>
        <p:nvSpPr>
          <p:cNvPr id="137219" name="Rectangle 3">
            <a:extLst>
              <a:ext uri="{FF2B5EF4-FFF2-40B4-BE49-F238E27FC236}">
                <a16:creationId xmlns:a16="http://schemas.microsoft.com/office/drawing/2014/main" id="{D601908B-0734-471F-B040-550C8FC8D6D6}"/>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endParaRPr lang="en-US"/>
          </a:p>
          <a:p>
            <a:pPr eaLnBrk="1" hangingPunct="1">
              <a:lnSpc>
                <a:spcPct val="90000"/>
              </a:lnSpc>
              <a:buFont typeface="Wingdings" panose="05000000000000000000" pitchFamily="2" charset="2"/>
              <a:buNone/>
              <a:defRPr/>
            </a:pPr>
            <a:endParaRPr lang="en-US"/>
          </a:p>
          <a:p>
            <a:pPr eaLnBrk="1" hangingPunct="1">
              <a:lnSpc>
                <a:spcPct val="90000"/>
              </a:lnSpc>
              <a:defRPr/>
            </a:pPr>
            <a:r>
              <a:rPr lang="en-US" b="1"/>
              <a:t>2Ti 4:3-5</a:t>
            </a:r>
            <a:r>
              <a:rPr lang="en-US"/>
              <a:t>  For the time will come when they will not endure sound doctrine; but </a:t>
            </a:r>
            <a:r>
              <a:rPr lang="en-US" i="1"/>
              <a:t>wanting</a:t>
            </a:r>
            <a:r>
              <a:rPr lang="en-US"/>
              <a:t> to have their ears tickled, they will accumulate for themselves teachers in accordance to their own desires, and will turn away their ears from the truth and will turn aside to myths.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A00894A-70FE-444F-BF54-452133655BF7}"/>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9570" name="Rectangle 2">
            <a:extLst>
              <a:ext uri="{FF2B5EF4-FFF2-40B4-BE49-F238E27FC236}">
                <a16:creationId xmlns:a16="http://schemas.microsoft.com/office/drawing/2014/main" id="{03823239-18FE-4E8F-B933-31AC0F621277}"/>
              </a:ext>
            </a:extLst>
          </p:cNvPr>
          <p:cNvSpPr>
            <a:spLocks noGrp="1" noChangeArrowheads="1"/>
          </p:cNvSpPr>
          <p:nvPr>
            <p:ph type="title"/>
          </p:nvPr>
        </p:nvSpPr>
        <p:spPr>
          <a:xfrm>
            <a:off x="457200" y="0"/>
            <a:ext cx="8229600" cy="868363"/>
          </a:xfrm>
        </p:spPr>
        <p:txBody>
          <a:bodyPr/>
          <a:lstStyle/>
          <a:p>
            <a:pPr eaLnBrk="1" hangingPunct="1">
              <a:defRPr/>
            </a:pPr>
            <a:r>
              <a:rPr lang="en-US"/>
              <a:t>What is a Doctrine?</a:t>
            </a:r>
          </a:p>
        </p:txBody>
      </p:sp>
      <p:sp>
        <p:nvSpPr>
          <p:cNvPr id="109571" name="Rectangle 3">
            <a:extLst>
              <a:ext uri="{FF2B5EF4-FFF2-40B4-BE49-F238E27FC236}">
                <a16:creationId xmlns:a16="http://schemas.microsoft.com/office/drawing/2014/main" id="{66AD936D-9B02-4A4B-BBAA-A48E386697B1}"/>
              </a:ext>
            </a:extLst>
          </p:cNvPr>
          <p:cNvSpPr>
            <a:spLocks noGrp="1" noChangeArrowheads="1"/>
          </p:cNvSpPr>
          <p:nvPr>
            <p:ph type="body" idx="1"/>
          </p:nvPr>
        </p:nvSpPr>
        <p:spPr>
          <a:xfrm>
            <a:off x="679450" y="1941513"/>
            <a:ext cx="7856538" cy="3754437"/>
          </a:xfrm>
        </p:spPr>
        <p:txBody>
          <a:bodyPr/>
          <a:lstStyle/>
          <a:p>
            <a:pPr eaLnBrk="1" hangingPunct="1">
              <a:lnSpc>
                <a:spcPct val="80000"/>
              </a:lnSpc>
              <a:buFont typeface="Wingdings" panose="05000000000000000000" pitchFamily="2" charset="2"/>
              <a:buNone/>
              <a:defRPr/>
            </a:pPr>
            <a:r>
              <a:rPr lang="en-US" sz="2400"/>
              <a:t>Doctrine:</a:t>
            </a:r>
          </a:p>
          <a:p>
            <a:pPr eaLnBrk="1" hangingPunct="1">
              <a:lnSpc>
                <a:spcPct val="80000"/>
              </a:lnSpc>
              <a:buFont typeface="Wingdings" panose="05000000000000000000" pitchFamily="2" charset="2"/>
              <a:buNone/>
              <a:defRPr/>
            </a:pPr>
            <a:r>
              <a:rPr lang="en-US" sz="2400"/>
              <a:t>  </a:t>
            </a:r>
            <a:r>
              <a:rPr lang="en-US" sz="2400">
                <a:solidFill>
                  <a:srgbClr val="66FFFF"/>
                </a:solidFill>
              </a:rPr>
              <a:t>A belief (or system of beliefs) </a:t>
            </a:r>
          </a:p>
          <a:p>
            <a:pPr eaLnBrk="1" hangingPunct="1">
              <a:lnSpc>
                <a:spcPct val="80000"/>
              </a:lnSpc>
              <a:buFont typeface="Wingdings" panose="05000000000000000000" pitchFamily="2" charset="2"/>
              <a:buNone/>
              <a:defRPr/>
            </a:pPr>
            <a:r>
              <a:rPr lang="en-US" sz="2400">
                <a:solidFill>
                  <a:srgbClr val="66FFFF"/>
                </a:solidFill>
              </a:rPr>
              <a:t>  accepted as authoritative by some group or school</a:t>
            </a:r>
          </a:p>
          <a:p>
            <a:pPr eaLnBrk="1" hangingPunct="1">
              <a:lnSpc>
                <a:spcPct val="80000"/>
              </a:lnSpc>
              <a:buFont typeface="Wingdings" panose="05000000000000000000" pitchFamily="2" charset="2"/>
              <a:buNone/>
              <a:defRPr/>
            </a:pPr>
            <a:endParaRPr lang="en-US" sz="2400">
              <a:solidFill>
                <a:srgbClr val="66FFFF"/>
              </a:solidFill>
            </a:endParaRPr>
          </a:p>
          <a:p>
            <a:pPr eaLnBrk="1" hangingPunct="1">
              <a:lnSpc>
                <a:spcPct val="80000"/>
              </a:lnSpc>
              <a:buFont typeface="Wingdings" panose="05000000000000000000" pitchFamily="2" charset="2"/>
              <a:buNone/>
              <a:defRPr/>
            </a:pPr>
            <a:r>
              <a:rPr lang="en-US" sz="2400"/>
              <a:t>For the Christian Church:</a:t>
            </a:r>
          </a:p>
          <a:p>
            <a:pPr eaLnBrk="1" hangingPunct="1">
              <a:lnSpc>
                <a:spcPct val="80000"/>
              </a:lnSpc>
              <a:buFont typeface="Wingdings" panose="05000000000000000000" pitchFamily="2" charset="2"/>
              <a:buNone/>
              <a:defRPr/>
            </a:pPr>
            <a:r>
              <a:rPr lang="en-US" sz="2400">
                <a:solidFill>
                  <a:srgbClr val="66FFFF"/>
                </a:solidFill>
              </a:rPr>
              <a:t>  Things that we affirm without question because they are so clearly stated in scripture</a:t>
            </a:r>
          </a:p>
          <a:p>
            <a:pPr eaLnBrk="1" hangingPunct="1">
              <a:lnSpc>
                <a:spcPct val="80000"/>
              </a:lnSpc>
              <a:buFont typeface="Wingdings" panose="05000000000000000000" pitchFamily="2" charset="2"/>
              <a:buNone/>
              <a:defRPr/>
            </a:pPr>
            <a:endParaRPr lang="en-US" sz="2400">
              <a:solidFill>
                <a:srgbClr val="66FFFF"/>
              </a:solidFill>
            </a:endParaRPr>
          </a:p>
          <a:p>
            <a:pPr eaLnBrk="1" hangingPunct="1">
              <a:lnSpc>
                <a:spcPct val="80000"/>
              </a:lnSpc>
              <a:buFont typeface="Wingdings" panose="05000000000000000000" pitchFamily="2" charset="2"/>
              <a:buNone/>
              <a:defRPr/>
            </a:pPr>
            <a:r>
              <a:rPr lang="en-US" sz="2400"/>
              <a:t>a.k.a Dogma:</a:t>
            </a:r>
          </a:p>
          <a:p>
            <a:pPr eaLnBrk="1" hangingPunct="1">
              <a:lnSpc>
                <a:spcPct val="80000"/>
              </a:lnSpc>
              <a:buFont typeface="Wingdings" panose="05000000000000000000" pitchFamily="2" charset="2"/>
              <a:buNone/>
              <a:defRPr/>
            </a:pPr>
            <a:r>
              <a:rPr lang="en-US" sz="2400"/>
              <a:t>   </a:t>
            </a:r>
            <a:r>
              <a:rPr lang="en-US" sz="2400">
                <a:solidFill>
                  <a:srgbClr val="66FFFF"/>
                </a:solidFill>
              </a:rPr>
              <a:t>A doctrine or code of beliefs accepted as authoritative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897FE8F-1F68-49A2-BD2E-98C8F30F550E}"/>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8242" name="Rectangle 2">
            <a:extLst>
              <a:ext uri="{FF2B5EF4-FFF2-40B4-BE49-F238E27FC236}">
                <a16:creationId xmlns:a16="http://schemas.microsoft.com/office/drawing/2014/main" id="{6A8DB9AA-5572-44A4-9F45-D7DA31960BD8}"/>
              </a:ext>
            </a:extLst>
          </p:cNvPr>
          <p:cNvSpPr>
            <a:spLocks noGrp="1" noChangeArrowheads="1"/>
          </p:cNvSpPr>
          <p:nvPr>
            <p:ph type="title"/>
          </p:nvPr>
        </p:nvSpPr>
        <p:spPr>
          <a:xfrm>
            <a:off x="457200" y="228600"/>
            <a:ext cx="8229600" cy="484188"/>
          </a:xfrm>
        </p:spPr>
        <p:txBody>
          <a:bodyPr/>
          <a:lstStyle/>
          <a:p>
            <a:pPr eaLnBrk="1" hangingPunct="1">
              <a:defRPr/>
            </a:pPr>
            <a:r>
              <a:rPr lang="en-US" sz="4000"/>
              <a:t>How We Use the Bible</a:t>
            </a:r>
          </a:p>
        </p:txBody>
      </p:sp>
      <p:sp>
        <p:nvSpPr>
          <p:cNvPr id="138243" name="Rectangle 3">
            <a:extLst>
              <a:ext uri="{FF2B5EF4-FFF2-40B4-BE49-F238E27FC236}">
                <a16:creationId xmlns:a16="http://schemas.microsoft.com/office/drawing/2014/main" id="{F6251832-6D86-4F07-8C65-FE720F9B840E}"/>
              </a:ext>
            </a:extLst>
          </p:cNvPr>
          <p:cNvSpPr>
            <a:spLocks noGrp="1" noChangeArrowheads="1"/>
          </p:cNvSpPr>
          <p:nvPr>
            <p:ph type="body" idx="1"/>
          </p:nvPr>
        </p:nvSpPr>
        <p:spPr>
          <a:xfrm>
            <a:off x="381000" y="838200"/>
            <a:ext cx="8534400" cy="5140325"/>
          </a:xfrm>
        </p:spPr>
        <p:txBody>
          <a:bodyPr/>
          <a:lstStyle/>
          <a:p>
            <a:pPr eaLnBrk="1" hangingPunct="1">
              <a:lnSpc>
                <a:spcPct val="90000"/>
              </a:lnSpc>
              <a:defRPr/>
            </a:pPr>
            <a:r>
              <a:rPr lang="en-US" sz="2800"/>
              <a:t>Bible Study</a:t>
            </a:r>
          </a:p>
          <a:p>
            <a:pPr lvl="1" eaLnBrk="1" hangingPunct="1">
              <a:lnSpc>
                <a:spcPct val="90000"/>
              </a:lnSpc>
              <a:defRPr/>
            </a:pPr>
            <a:r>
              <a:rPr lang="en-US" sz="2400"/>
              <a:t>Investigation of a particular passage to determine meaning and applications to our lives</a:t>
            </a:r>
          </a:p>
          <a:p>
            <a:pPr lvl="1" eaLnBrk="1" hangingPunct="1">
              <a:lnSpc>
                <a:spcPct val="90000"/>
              </a:lnSpc>
              <a:defRPr/>
            </a:pPr>
            <a:r>
              <a:rPr lang="en-US" sz="2400"/>
              <a:t>Well and good, but conclusions must be harmonized with the complete counsel of scripture</a:t>
            </a:r>
          </a:p>
          <a:p>
            <a:pPr eaLnBrk="1" hangingPunct="1">
              <a:lnSpc>
                <a:spcPct val="90000"/>
              </a:lnSpc>
              <a:defRPr/>
            </a:pPr>
            <a:r>
              <a:rPr lang="en-US" sz="2800"/>
              <a:t>Theology</a:t>
            </a:r>
          </a:p>
          <a:p>
            <a:pPr lvl="1" eaLnBrk="1" hangingPunct="1">
              <a:lnSpc>
                <a:spcPct val="90000"/>
              </a:lnSpc>
              <a:defRPr/>
            </a:pPr>
            <a:r>
              <a:rPr lang="en-US" sz="2400"/>
              <a:t>Study all of the biblical data on a topic to form a complete picture of what the Bible tells us about that topic</a:t>
            </a:r>
          </a:p>
          <a:p>
            <a:pPr lvl="1" eaLnBrk="1" hangingPunct="1">
              <a:lnSpc>
                <a:spcPct val="90000"/>
              </a:lnSpc>
              <a:defRPr/>
            </a:pPr>
            <a:r>
              <a:rPr lang="en-US" sz="2400"/>
              <a:t>Involves inductive approach</a:t>
            </a:r>
          </a:p>
          <a:p>
            <a:pPr lvl="2" eaLnBrk="1" hangingPunct="1">
              <a:lnSpc>
                <a:spcPct val="90000"/>
              </a:lnSpc>
              <a:defRPr/>
            </a:pPr>
            <a:r>
              <a:rPr lang="en-US" sz="2000"/>
              <a:t>Moves from particular data to general conclusion</a:t>
            </a:r>
          </a:p>
          <a:p>
            <a:pPr lvl="1" eaLnBrk="1" hangingPunct="1">
              <a:lnSpc>
                <a:spcPct val="90000"/>
              </a:lnSpc>
              <a:defRPr/>
            </a:pPr>
            <a:r>
              <a:rPr lang="en-US" sz="2400"/>
              <a:t>Systematic Theology</a:t>
            </a:r>
          </a:p>
          <a:p>
            <a:pPr lvl="1" eaLnBrk="1" hangingPunct="1">
              <a:lnSpc>
                <a:spcPct val="90000"/>
              </a:lnSpc>
              <a:defRPr/>
            </a:pPr>
            <a:r>
              <a:rPr lang="en-US" sz="2400"/>
              <a:t>Leads to doctrine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6158828-B48D-4D6D-8709-107E64A4EF5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074" name="Rectangle 2">
            <a:extLst>
              <a:ext uri="{FF2B5EF4-FFF2-40B4-BE49-F238E27FC236}">
                <a16:creationId xmlns:a16="http://schemas.microsoft.com/office/drawing/2014/main" id="{6937B1A1-2B7D-4B9E-BD58-A256209779DF}"/>
              </a:ext>
            </a:extLst>
          </p:cNvPr>
          <p:cNvSpPr>
            <a:spLocks noGrp="1" noChangeArrowheads="1"/>
          </p:cNvSpPr>
          <p:nvPr>
            <p:ph type="title"/>
          </p:nvPr>
        </p:nvSpPr>
        <p:spPr>
          <a:xfrm>
            <a:off x="533400" y="304800"/>
            <a:ext cx="8229600" cy="484188"/>
          </a:xfrm>
        </p:spPr>
        <p:txBody>
          <a:bodyPr/>
          <a:lstStyle/>
          <a:p>
            <a:pPr eaLnBrk="1" hangingPunct="1">
              <a:defRPr/>
            </a:pPr>
            <a:r>
              <a:rPr lang="en-US" sz="4000"/>
              <a:t>How We Use the Bible</a:t>
            </a:r>
          </a:p>
        </p:txBody>
      </p:sp>
      <p:sp>
        <p:nvSpPr>
          <p:cNvPr id="3075" name="Rectangle 3">
            <a:extLst>
              <a:ext uri="{FF2B5EF4-FFF2-40B4-BE49-F238E27FC236}">
                <a16:creationId xmlns:a16="http://schemas.microsoft.com/office/drawing/2014/main" id="{6C175B7F-CBEF-4CFA-9729-C06331B1A6FC}"/>
              </a:ext>
            </a:extLst>
          </p:cNvPr>
          <p:cNvSpPr>
            <a:spLocks noGrp="1" noChangeArrowheads="1"/>
          </p:cNvSpPr>
          <p:nvPr>
            <p:ph type="body" idx="1"/>
          </p:nvPr>
        </p:nvSpPr>
        <p:spPr>
          <a:xfrm>
            <a:off x="381000" y="1066800"/>
            <a:ext cx="8534400" cy="4911725"/>
          </a:xfrm>
        </p:spPr>
        <p:txBody>
          <a:bodyPr/>
          <a:lstStyle/>
          <a:p>
            <a:pPr eaLnBrk="1" hangingPunct="1">
              <a:lnSpc>
                <a:spcPct val="90000"/>
              </a:lnSpc>
              <a:defRPr/>
            </a:pPr>
            <a:r>
              <a:rPr lang="en-US" sz="2800"/>
              <a:t>Bible Study</a:t>
            </a:r>
          </a:p>
          <a:p>
            <a:pPr lvl="1" eaLnBrk="1" hangingPunct="1">
              <a:lnSpc>
                <a:spcPct val="90000"/>
              </a:lnSpc>
              <a:defRPr/>
            </a:pPr>
            <a:r>
              <a:rPr lang="en-US" sz="2400"/>
              <a:t>Investigation of a particular passage to determine meaning and applications to our lives</a:t>
            </a:r>
          </a:p>
          <a:p>
            <a:pPr lvl="1" eaLnBrk="1" hangingPunct="1">
              <a:lnSpc>
                <a:spcPct val="90000"/>
              </a:lnSpc>
              <a:defRPr/>
            </a:pPr>
            <a:r>
              <a:rPr lang="en-US" sz="2400"/>
              <a:t>Well and good, but conclusions must be harmonized with the complete counsel of scripture</a:t>
            </a:r>
          </a:p>
          <a:p>
            <a:pPr eaLnBrk="1" hangingPunct="1">
              <a:lnSpc>
                <a:spcPct val="90000"/>
              </a:lnSpc>
              <a:defRPr/>
            </a:pPr>
            <a:r>
              <a:rPr lang="en-US" sz="2800"/>
              <a:t>Theology</a:t>
            </a:r>
          </a:p>
          <a:p>
            <a:pPr lvl="1" eaLnBrk="1" hangingPunct="1">
              <a:lnSpc>
                <a:spcPct val="90000"/>
              </a:lnSpc>
              <a:defRPr/>
            </a:pPr>
            <a:r>
              <a:rPr lang="en-US" sz="2400"/>
              <a:t>Study all of the biblical data on a topic to form a complete picture of what the Bible tells us about that topic</a:t>
            </a:r>
          </a:p>
          <a:p>
            <a:pPr lvl="1" eaLnBrk="1" hangingPunct="1">
              <a:lnSpc>
                <a:spcPct val="90000"/>
              </a:lnSpc>
              <a:defRPr/>
            </a:pPr>
            <a:r>
              <a:rPr lang="en-US" sz="2400"/>
              <a:t>Involves inductive approach</a:t>
            </a:r>
          </a:p>
          <a:p>
            <a:pPr lvl="2" eaLnBrk="1" hangingPunct="1">
              <a:lnSpc>
                <a:spcPct val="90000"/>
              </a:lnSpc>
              <a:defRPr/>
            </a:pPr>
            <a:r>
              <a:rPr lang="en-US" sz="2000"/>
              <a:t>Moves from particular data to general conclusion</a:t>
            </a:r>
          </a:p>
          <a:p>
            <a:pPr lvl="1" eaLnBrk="1" hangingPunct="1">
              <a:lnSpc>
                <a:spcPct val="90000"/>
              </a:lnSpc>
              <a:defRPr/>
            </a:pPr>
            <a:r>
              <a:rPr lang="en-US" sz="2400"/>
              <a:t>Systematic Theology</a:t>
            </a:r>
          </a:p>
          <a:p>
            <a:pPr lvl="1" eaLnBrk="1" hangingPunct="1">
              <a:lnSpc>
                <a:spcPct val="90000"/>
              </a:lnSpc>
              <a:defRPr/>
            </a:pPr>
            <a:r>
              <a:rPr lang="en-US" sz="2400"/>
              <a:t>Leads to doctrine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8678766-1AF6-46BA-AF0A-04E9E366F0F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4098" name="Rectangle 2">
            <a:extLst>
              <a:ext uri="{FF2B5EF4-FFF2-40B4-BE49-F238E27FC236}">
                <a16:creationId xmlns:a16="http://schemas.microsoft.com/office/drawing/2014/main" id="{48FE27DC-F3E1-49C4-8303-8EFC8C8EB9E6}"/>
              </a:ext>
            </a:extLst>
          </p:cNvPr>
          <p:cNvSpPr>
            <a:spLocks noGrp="1" noChangeArrowheads="1"/>
          </p:cNvSpPr>
          <p:nvPr>
            <p:ph type="title"/>
          </p:nvPr>
        </p:nvSpPr>
        <p:spPr/>
        <p:txBody>
          <a:bodyPr/>
          <a:lstStyle/>
          <a:p>
            <a:pPr eaLnBrk="1" hangingPunct="1">
              <a:defRPr/>
            </a:pPr>
            <a:r>
              <a:rPr lang="en-US" sz="4000"/>
              <a:t>Doctrines of Christianity</a:t>
            </a:r>
          </a:p>
        </p:txBody>
      </p:sp>
      <p:sp>
        <p:nvSpPr>
          <p:cNvPr id="4099" name="Rectangle 3">
            <a:extLst>
              <a:ext uri="{FF2B5EF4-FFF2-40B4-BE49-F238E27FC236}">
                <a16:creationId xmlns:a16="http://schemas.microsoft.com/office/drawing/2014/main" id="{572F6DE4-84DC-4FB3-8A2B-C3434DBC30DF}"/>
              </a:ext>
            </a:extLst>
          </p:cNvPr>
          <p:cNvSpPr>
            <a:spLocks noGrp="1" noChangeArrowheads="1"/>
          </p:cNvSpPr>
          <p:nvPr>
            <p:ph type="body" idx="1"/>
          </p:nvPr>
        </p:nvSpPr>
        <p:spPr/>
        <p:txBody>
          <a:bodyPr/>
          <a:lstStyle/>
          <a:p>
            <a:pPr eaLnBrk="1" hangingPunct="1">
              <a:lnSpc>
                <a:spcPct val="90000"/>
              </a:lnSpc>
              <a:defRPr/>
            </a:pPr>
            <a:r>
              <a:rPr lang="en-US" sz="2400"/>
              <a:t>Scripture</a:t>
            </a:r>
          </a:p>
          <a:p>
            <a:pPr eaLnBrk="1" hangingPunct="1">
              <a:lnSpc>
                <a:spcPct val="90000"/>
              </a:lnSpc>
              <a:defRPr/>
            </a:pPr>
            <a:r>
              <a:rPr lang="en-US" sz="2400"/>
              <a:t>God</a:t>
            </a:r>
          </a:p>
          <a:p>
            <a:pPr eaLnBrk="1" hangingPunct="1">
              <a:lnSpc>
                <a:spcPct val="90000"/>
              </a:lnSpc>
              <a:defRPr/>
            </a:pPr>
            <a:r>
              <a:rPr lang="en-US" sz="2400"/>
              <a:t>Christ</a:t>
            </a:r>
          </a:p>
          <a:p>
            <a:pPr eaLnBrk="1" hangingPunct="1">
              <a:lnSpc>
                <a:spcPct val="90000"/>
              </a:lnSpc>
              <a:defRPr/>
            </a:pPr>
            <a:r>
              <a:rPr lang="en-US" sz="2400"/>
              <a:t>Holy Spirit</a:t>
            </a:r>
          </a:p>
          <a:p>
            <a:pPr eaLnBrk="1" hangingPunct="1">
              <a:lnSpc>
                <a:spcPct val="90000"/>
              </a:lnSpc>
              <a:defRPr/>
            </a:pPr>
            <a:r>
              <a:rPr lang="en-US" sz="2400"/>
              <a:t>Trinity</a:t>
            </a:r>
          </a:p>
          <a:p>
            <a:pPr eaLnBrk="1" hangingPunct="1">
              <a:lnSpc>
                <a:spcPct val="90000"/>
              </a:lnSpc>
              <a:defRPr/>
            </a:pPr>
            <a:r>
              <a:rPr lang="en-US" sz="2400"/>
              <a:t>Creation</a:t>
            </a:r>
          </a:p>
          <a:p>
            <a:pPr eaLnBrk="1" hangingPunct="1">
              <a:lnSpc>
                <a:spcPct val="90000"/>
              </a:lnSpc>
              <a:defRPr/>
            </a:pPr>
            <a:r>
              <a:rPr lang="en-US" sz="2400"/>
              <a:t>Man</a:t>
            </a:r>
          </a:p>
          <a:p>
            <a:pPr eaLnBrk="1" hangingPunct="1">
              <a:lnSpc>
                <a:spcPct val="90000"/>
              </a:lnSpc>
              <a:defRPr/>
            </a:pPr>
            <a:r>
              <a:rPr lang="en-US" sz="2400"/>
              <a:t>Satan</a:t>
            </a:r>
          </a:p>
          <a:p>
            <a:pPr eaLnBrk="1" hangingPunct="1">
              <a:lnSpc>
                <a:spcPct val="90000"/>
              </a:lnSpc>
              <a:defRPr/>
            </a:pPr>
            <a:r>
              <a:rPr lang="en-US" sz="2400"/>
              <a:t>Angels</a:t>
            </a:r>
          </a:p>
          <a:p>
            <a:pPr eaLnBrk="1" hangingPunct="1">
              <a:lnSpc>
                <a:spcPct val="90000"/>
              </a:lnSpc>
              <a:defRPr/>
            </a:pPr>
            <a:r>
              <a:rPr lang="en-US" sz="2400"/>
              <a:t>Sin</a:t>
            </a:r>
          </a:p>
          <a:p>
            <a:pPr eaLnBrk="1" hangingPunct="1">
              <a:lnSpc>
                <a:spcPct val="90000"/>
              </a:lnSpc>
              <a:defRPr/>
            </a:pPr>
            <a:r>
              <a:rPr lang="en-US" sz="2400"/>
              <a:t>Salvation</a:t>
            </a:r>
          </a:p>
          <a:p>
            <a:pPr eaLnBrk="1" hangingPunct="1">
              <a:lnSpc>
                <a:spcPct val="90000"/>
              </a:lnSpc>
              <a:defRPr/>
            </a:pPr>
            <a:r>
              <a:rPr lang="en-US" sz="2400"/>
              <a:t>Last Things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C44D917-4E83-4F75-AF8B-B7290EEADEB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5122" name="Rectangle 2">
            <a:extLst>
              <a:ext uri="{FF2B5EF4-FFF2-40B4-BE49-F238E27FC236}">
                <a16:creationId xmlns:a16="http://schemas.microsoft.com/office/drawing/2014/main" id="{EDD154E9-406C-44F7-ADD0-30DD60101E24}"/>
              </a:ext>
            </a:extLst>
          </p:cNvPr>
          <p:cNvSpPr>
            <a:spLocks noGrp="1" noChangeArrowheads="1"/>
          </p:cNvSpPr>
          <p:nvPr>
            <p:ph type="title"/>
          </p:nvPr>
        </p:nvSpPr>
        <p:spPr>
          <a:xfrm>
            <a:off x="228600" y="457200"/>
            <a:ext cx="8509000" cy="457200"/>
          </a:xfrm>
        </p:spPr>
        <p:txBody>
          <a:bodyPr/>
          <a:lstStyle/>
          <a:p>
            <a:pPr eaLnBrk="1" hangingPunct="1">
              <a:defRPr/>
            </a:pPr>
            <a:r>
              <a:rPr lang="en-US" sz="4000"/>
              <a:t>Doctrine of Inspiration </a:t>
            </a:r>
            <a:br>
              <a:rPr lang="en-US" sz="4000"/>
            </a:br>
            <a:r>
              <a:rPr lang="en-US" sz="4000"/>
              <a:t>of Scripture</a:t>
            </a:r>
          </a:p>
        </p:txBody>
      </p:sp>
      <p:sp>
        <p:nvSpPr>
          <p:cNvPr id="5123" name="Rectangle 3">
            <a:extLst>
              <a:ext uri="{FF2B5EF4-FFF2-40B4-BE49-F238E27FC236}">
                <a16:creationId xmlns:a16="http://schemas.microsoft.com/office/drawing/2014/main" id="{144C98F0-886C-47A0-8384-554935B9AFA2}"/>
              </a:ext>
            </a:extLst>
          </p:cNvPr>
          <p:cNvSpPr>
            <a:spLocks noGrp="1" noChangeArrowheads="1"/>
          </p:cNvSpPr>
          <p:nvPr>
            <p:ph type="body" idx="1"/>
          </p:nvPr>
        </p:nvSpPr>
        <p:spPr>
          <a:xfrm>
            <a:off x="457200" y="1911350"/>
            <a:ext cx="8229600" cy="4219575"/>
          </a:xfrm>
        </p:spPr>
        <p:txBody>
          <a:bodyPr/>
          <a:lstStyle/>
          <a:p>
            <a:pPr eaLnBrk="1" hangingPunct="1">
              <a:lnSpc>
                <a:spcPct val="90000"/>
              </a:lnSpc>
              <a:buFont typeface="Wingdings" panose="05000000000000000000" pitchFamily="2" charset="2"/>
              <a:buNone/>
              <a:defRPr/>
            </a:pPr>
            <a:r>
              <a:rPr lang="en-US" sz="2800"/>
              <a:t>	When we say that the Scriptures are inspired we mean:</a:t>
            </a:r>
          </a:p>
          <a:p>
            <a:pPr eaLnBrk="1" hangingPunct="1">
              <a:lnSpc>
                <a:spcPct val="90000"/>
              </a:lnSpc>
              <a:buFont typeface="Wingdings" panose="05000000000000000000" pitchFamily="2" charset="2"/>
              <a:buNone/>
              <a:defRPr/>
            </a:pPr>
            <a:endParaRPr lang="en-US" sz="2800"/>
          </a:p>
          <a:p>
            <a:pPr eaLnBrk="1" hangingPunct="1">
              <a:lnSpc>
                <a:spcPct val="90000"/>
              </a:lnSpc>
              <a:defRPr/>
            </a:pPr>
            <a:r>
              <a:rPr lang="en-US" sz="2800"/>
              <a:t>God superintended the human authors</a:t>
            </a:r>
          </a:p>
          <a:p>
            <a:pPr lvl="1" eaLnBrk="1" hangingPunct="1">
              <a:lnSpc>
                <a:spcPct val="90000"/>
              </a:lnSpc>
              <a:defRPr/>
            </a:pPr>
            <a:r>
              <a:rPr lang="en-US" sz="2400"/>
              <a:t>Verbal plenary inspiration</a:t>
            </a:r>
          </a:p>
          <a:p>
            <a:pPr eaLnBrk="1" hangingPunct="1">
              <a:lnSpc>
                <a:spcPct val="90000"/>
              </a:lnSpc>
              <a:defRPr/>
            </a:pPr>
            <a:r>
              <a:rPr lang="en-US" sz="2800"/>
              <a:t>Using their own personalities</a:t>
            </a:r>
          </a:p>
          <a:p>
            <a:pPr eaLnBrk="1" hangingPunct="1">
              <a:lnSpc>
                <a:spcPct val="90000"/>
              </a:lnSpc>
              <a:defRPr/>
            </a:pPr>
            <a:r>
              <a:rPr lang="en-US" sz="2800"/>
              <a:t>To compose original writings without error</a:t>
            </a:r>
          </a:p>
          <a:p>
            <a:pPr eaLnBrk="1" hangingPunct="1">
              <a:lnSpc>
                <a:spcPct val="90000"/>
              </a:lnSpc>
              <a:defRPr/>
            </a:pPr>
            <a:endParaRPr lang="en-US" sz="2800"/>
          </a:p>
          <a:p>
            <a:pPr eaLnBrk="1" hangingPunct="1">
              <a:lnSpc>
                <a:spcPct val="90000"/>
              </a:lnSpc>
              <a:buFont typeface="Wingdings" panose="05000000000000000000" pitchFamily="2" charset="2"/>
              <a:buNone/>
              <a:defRPr/>
            </a:pPr>
            <a:r>
              <a:rPr lang="en-US" sz="2800"/>
              <a:t>Note: God did not dictate but rather guided and   	supervised</a:t>
            </a:r>
          </a:p>
          <a:p>
            <a:pPr eaLnBrk="1" hangingPunct="1">
              <a:lnSpc>
                <a:spcPct val="90000"/>
              </a:lnSpc>
              <a:buFont typeface="Wingdings" panose="05000000000000000000" pitchFamily="2" charset="2"/>
              <a:buNone/>
              <a:defRPr/>
            </a:pPr>
            <a:endParaRPr lang="en-US" sz="2800"/>
          </a:p>
          <a:p>
            <a:pPr eaLnBrk="1" hangingPunct="1">
              <a:lnSpc>
                <a:spcPct val="90000"/>
              </a:lnSpc>
              <a:buFont typeface="Wingdings" panose="05000000000000000000" pitchFamily="2" charset="2"/>
              <a:buNone/>
              <a:defRPr/>
            </a:pPr>
            <a:endParaRPr lang="en-US" sz="28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3360A54-9EB0-4683-A1C6-629F78CCBCDD}"/>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22210" name="Rectangle 2">
            <a:extLst>
              <a:ext uri="{FF2B5EF4-FFF2-40B4-BE49-F238E27FC236}">
                <a16:creationId xmlns:a16="http://schemas.microsoft.com/office/drawing/2014/main" id="{CFA14321-37E7-4AEF-8A1F-F8A6C7AE32E1}"/>
              </a:ext>
            </a:extLst>
          </p:cNvPr>
          <p:cNvSpPr>
            <a:spLocks noGrp="1" noChangeArrowheads="1"/>
          </p:cNvSpPr>
          <p:nvPr>
            <p:ph type="title"/>
          </p:nvPr>
        </p:nvSpPr>
        <p:spPr>
          <a:xfrm>
            <a:off x="457200" y="152400"/>
            <a:ext cx="8229600" cy="636588"/>
          </a:xfrm>
        </p:spPr>
        <p:txBody>
          <a:bodyPr/>
          <a:lstStyle/>
          <a:p>
            <a:pPr eaLnBrk="1" hangingPunct="1">
              <a:defRPr/>
            </a:pPr>
            <a:r>
              <a:rPr lang="en-US" sz="4000"/>
              <a:t>Books Added to the Bible</a:t>
            </a:r>
          </a:p>
        </p:txBody>
      </p:sp>
      <p:sp>
        <p:nvSpPr>
          <p:cNvPr id="222211" name="Rectangle 3">
            <a:extLst>
              <a:ext uri="{FF2B5EF4-FFF2-40B4-BE49-F238E27FC236}">
                <a16:creationId xmlns:a16="http://schemas.microsoft.com/office/drawing/2014/main" id="{C163B41A-4600-4DF0-AC3C-F58278C07CB4}"/>
              </a:ext>
            </a:extLst>
          </p:cNvPr>
          <p:cNvSpPr>
            <a:spLocks noGrp="1" noChangeArrowheads="1"/>
          </p:cNvSpPr>
          <p:nvPr>
            <p:ph type="body" idx="1"/>
          </p:nvPr>
        </p:nvSpPr>
        <p:spPr>
          <a:xfrm>
            <a:off x="381000" y="990600"/>
            <a:ext cx="8534400" cy="4525963"/>
          </a:xfrm>
        </p:spPr>
        <p:txBody>
          <a:bodyPr/>
          <a:lstStyle/>
          <a:p>
            <a:pPr eaLnBrk="1" hangingPunct="1">
              <a:defRPr/>
            </a:pPr>
            <a:r>
              <a:rPr lang="en-US" sz="2800"/>
              <a:t>God inspired the books of the Bible</a:t>
            </a:r>
          </a:p>
          <a:p>
            <a:pPr eaLnBrk="1" hangingPunct="1">
              <a:defRPr/>
            </a:pPr>
            <a:r>
              <a:rPr lang="en-US" sz="2800"/>
              <a:t>God’s people discovered the books that were inspired</a:t>
            </a:r>
          </a:p>
          <a:p>
            <a:pPr eaLnBrk="1" hangingPunct="1">
              <a:defRPr/>
            </a:pPr>
            <a:r>
              <a:rPr lang="en-US" sz="2800"/>
              <a:t>What was at issue?</a:t>
            </a:r>
          </a:p>
          <a:p>
            <a:pPr lvl="1" eaLnBrk="1" hangingPunct="1">
              <a:defRPr/>
            </a:pPr>
            <a:r>
              <a:rPr lang="en-US" sz="2400"/>
              <a:t>Was the book written by an apostle or prophet of God?</a:t>
            </a:r>
          </a:p>
          <a:p>
            <a:pPr lvl="1" eaLnBrk="1" hangingPunct="1">
              <a:defRPr/>
            </a:pPr>
            <a:r>
              <a:rPr lang="en-US" sz="2400"/>
              <a:t>Was the writer confirmed by acts of God?</a:t>
            </a:r>
          </a:p>
          <a:p>
            <a:pPr lvl="1" eaLnBrk="1" hangingPunct="1">
              <a:defRPr/>
            </a:pPr>
            <a:r>
              <a:rPr lang="en-US" sz="2400"/>
              <a:t>Did the message tell the truth about God?</a:t>
            </a:r>
          </a:p>
          <a:p>
            <a:pPr lvl="1" eaLnBrk="1" hangingPunct="1">
              <a:defRPr/>
            </a:pPr>
            <a:r>
              <a:rPr lang="en-US" sz="2400"/>
              <a:t>Did the book have the power of God?</a:t>
            </a:r>
          </a:p>
          <a:p>
            <a:pPr lvl="1" eaLnBrk="1" hangingPunct="1">
              <a:defRPr/>
            </a:pPr>
            <a:r>
              <a:rPr lang="en-US" sz="2400"/>
              <a:t>Was it accepted by the people of God</a:t>
            </a:r>
          </a:p>
          <a:p>
            <a:pPr eaLnBrk="1" hangingPunct="1">
              <a:defRPr/>
            </a:pPr>
            <a:r>
              <a:rPr lang="en-US" sz="2800"/>
              <a:t>Those failing these criteria became the “Lost Books of the Bible”</a:t>
            </a:r>
          </a:p>
          <a:p>
            <a:pPr lvl="1" eaLnBrk="1" hangingPunct="1">
              <a:defRPr/>
            </a:pPr>
            <a:r>
              <a:rPr lang="en-US" sz="2400"/>
              <a:t>Really, they were not lost, but rather rejected</a:t>
            </a:r>
          </a:p>
          <a:p>
            <a:pPr lvl="1" eaLnBrk="1" hangingPunct="1">
              <a:defRPr/>
            </a:pPr>
            <a:endParaRPr lang="en-US" sz="240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9103D3E-1F2E-4C2A-AD75-11261232AFB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218" name="Rectangle 2">
            <a:extLst>
              <a:ext uri="{FF2B5EF4-FFF2-40B4-BE49-F238E27FC236}">
                <a16:creationId xmlns:a16="http://schemas.microsoft.com/office/drawing/2014/main" id="{6F59E3BF-4E56-419F-8A83-FB3651897A93}"/>
              </a:ext>
            </a:extLst>
          </p:cNvPr>
          <p:cNvSpPr>
            <a:spLocks noGrp="1" noChangeArrowheads="1"/>
          </p:cNvSpPr>
          <p:nvPr>
            <p:ph type="title"/>
          </p:nvPr>
        </p:nvSpPr>
        <p:spPr/>
        <p:txBody>
          <a:bodyPr/>
          <a:lstStyle/>
          <a:p>
            <a:pPr eaLnBrk="1" hangingPunct="1">
              <a:defRPr/>
            </a:pPr>
            <a:r>
              <a:rPr lang="en-US"/>
              <a:t>Doctrine of Inspiration</a:t>
            </a:r>
          </a:p>
        </p:txBody>
      </p:sp>
      <p:sp>
        <p:nvSpPr>
          <p:cNvPr id="9219" name="Rectangle 3">
            <a:extLst>
              <a:ext uri="{FF2B5EF4-FFF2-40B4-BE49-F238E27FC236}">
                <a16:creationId xmlns:a16="http://schemas.microsoft.com/office/drawing/2014/main" id="{A5C935BC-FF68-4524-B374-8253AED49F2E}"/>
              </a:ext>
            </a:extLst>
          </p:cNvPr>
          <p:cNvSpPr>
            <a:spLocks noGrp="1" noChangeArrowheads="1"/>
          </p:cNvSpPr>
          <p:nvPr>
            <p:ph type="body" idx="1"/>
          </p:nvPr>
        </p:nvSpPr>
        <p:spPr>
          <a:xfrm>
            <a:off x="457200" y="1219200"/>
            <a:ext cx="8229600" cy="4911725"/>
          </a:xfrm>
        </p:spPr>
        <p:txBody>
          <a:bodyPr/>
          <a:lstStyle/>
          <a:p>
            <a:pPr eaLnBrk="1" hangingPunct="1">
              <a:lnSpc>
                <a:spcPct val="90000"/>
              </a:lnSpc>
              <a:buFont typeface="Wingdings" panose="05000000000000000000" pitchFamily="2" charset="2"/>
              <a:buNone/>
              <a:defRPr/>
            </a:pPr>
            <a:r>
              <a:rPr lang="en-US" sz="2800"/>
              <a:t>Summary</a:t>
            </a:r>
          </a:p>
          <a:p>
            <a:pPr eaLnBrk="1" hangingPunct="1">
              <a:lnSpc>
                <a:spcPct val="90000"/>
              </a:lnSpc>
              <a:defRPr/>
            </a:pPr>
            <a:r>
              <a:rPr lang="en-US" sz="2800"/>
              <a:t>Jesus said that the Old Testament is imperishable</a:t>
            </a:r>
          </a:p>
          <a:p>
            <a:pPr eaLnBrk="1" hangingPunct="1">
              <a:lnSpc>
                <a:spcPct val="90000"/>
              </a:lnSpc>
              <a:defRPr/>
            </a:pPr>
            <a:r>
              <a:rPr lang="en-US" sz="2800"/>
              <a:t>Jesus promised that the Holy Spirit would guide the apostles into all truth</a:t>
            </a:r>
          </a:p>
          <a:p>
            <a:pPr lvl="1" eaLnBrk="1" hangingPunct="1">
              <a:lnSpc>
                <a:spcPct val="90000"/>
              </a:lnSpc>
              <a:defRPr/>
            </a:pPr>
            <a:r>
              <a:rPr lang="en-US" sz="2400"/>
              <a:t>Resulted in the New Testament</a:t>
            </a:r>
          </a:p>
          <a:p>
            <a:pPr eaLnBrk="1" hangingPunct="1">
              <a:lnSpc>
                <a:spcPct val="90000"/>
              </a:lnSpc>
              <a:defRPr/>
            </a:pPr>
            <a:r>
              <a:rPr lang="en-US" sz="2800"/>
              <a:t>God superintended the completion of the Bible</a:t>
            </a:r>
          </a:p>
          <a:p>
            <a:pPr eaLnBrk="1" hangingPunct="1">
              <a:lnSpc>
                <a:spcPct val="90000"/>
              </a:lnSpc>
              <a:defRPr/>
            </a:pPr>
            <a:r>
              <a:rPr lang="en-US" sz="2800"/>
              <a:t>Books recognized to be inspired were placed in the Bible</a:t>
            </a:r>
          </a:p>
          <a:p>
            <a:pPr eaLnBrk="1" hangingPunct="1">
              <a:lnSpc>
                <a:spcPct val="90000"/>
              </a:lnSpc>
              <a:defRPr/>
            </a:pPr>
            <a:r>
              <a:rPr lang="en-US" sz="2800"/>
              <a:t>Important Note</a:t>
            </a:r>
          </a:p>
          <a:p>
            <a:pPr lvl="1" eaLnBrk="1" hangingPunct="1">
              <a:lnSpc>
                <a:spcPct val="90000"/>
              </a:lnSpc>
              <a:defRPr/>
            </a:pPr>
            <a:r>
              <a:rPr lang="en-US" sz="2400"/>
              <a:t>The Bible does not approve everything it records</a:t>
            </a:r>
          </a:p>
          <a:p>
            <a:pPr lvl="1" eaLnBrk="1" hangingPunct="1">
              <a:lnSpc>
                <a:spcPct val="90000"/>
              </a:lnSpc>
              <a:defRPr/>
            </a:pPr>
            <a:r>
              <a:rPr lang="en-US" sz="2400"/>
              <a:t>We believe that the Bible is true in all it affirms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7270B26-1763-4D30-9BEF-C717935DEE90}"/>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6147" name="Rectangle 3">
            <a:extLst>
              <a:ext uri="{FF2B5EF4-FFF2-40B4-BE49-F238E27FC236}">
                <a16:creationId xmlns:a16="http://schemas.microsoft.com/office/drawing/2014/main" id="{A4196B43-5816-4603-861A-CC0675008BFE}"/>
              </a:ext>
            </a:extLst>
          </p:cNvPr>
          <p:cNvSpPr>
            <a:spLocks noGrp="1" noChangeArrowheads="1"/>
          </p:cNvSpPr>
          <p:nvPr>
            <p:ph type="body" idx="1"/>
          </p:nvPr>
        </p:nvSpPr>
        <p:spPr>
          <a:xfrm>
            <a:off x="228600" y="1219200"/>
            <a:ext cx="8763000" cy="5638800"/>
          </a:xfrm>
        </p:spPr>
        <p:txBody>
          <a:bodyPr/>
          <a:lstStyle/>
          <a:p>
            <a:pPr eaLnBrk="1" hangingPunct="1">
              <a:lnSpc>
                <a:spcPct val="80000"/>
              </a:lnSpc>
              <a:defRPr/>
            </a:pPr>
            <a:r>
              <a:rPr lang="en-US" sz="2400"/>
              <a:t>Mat 5:17-18 </a:t>
            </a:r>
            <a:r>
              <a:rPr lang="en-US" sz="2400">
                <a:solidFill>
                  <a:srgbClr val="FF3300"/>
                </a:solidFill>
              </a:rPr>
              <a:t>"Do not think that I came to abolish the Law or the Prophets; I did not come to abolish but to fulfill. For truly I say to you, until heaven and earth pass away, not the smallest letter or stroke shall pass from the Law until all is accomplished.”</a:t>
            </a:r>
          </a:p>
          <a:p>
            <a:pPr eaLnBrk="1" hangingPunct="1">
              <a:lnSpc>
                <a:spcPct val="80000"/>
              </a:lnSpc>
              <a:buFont typeface="Wingdings" panose="05000000000000000000" pitchFamily="2" charset="2"/>
              <a:buNone/>
              <a:defRPr/>
            </a:pPr>
            <a:endParaRPr lang="en-US" sz="2400">
              <a:solidFill>
                <a:srgbClr val="FF3300"/>
              </a:solidFill>
            </a:endParaRPr>
          </a:p>
          <a:p>
            <a:pPr eaLnBrk="1" hangingPunct="1">
              <a:lnSpc>
                <a:spcPct val="80000"/>
              </a:lnSpc>
              <a:defRPr/>
            </a:pPr>
            <a:r>
              <a:rPr lang="en-US" sz="2400"/>
              <a:t>Joh 10:35  </a:t>
            </a:r>
            <a:r>
              <a:rPr lang="en-US" sz="2400">
                <a:solidFill>
                  <a:srgbClr val="FF3300"/>
                </a:solidFill>
              </a:rPr>
              <a:t>"If he called them gods, to whom the word of God came (and the Scripture cannot be broken) . . .”</a:t>
            </a:r>
          </a:p>
          <a:p>
            <a:pPr eaLnBrk="1" hangingPunct="1">
              <a:lnSpc>
                <a:spcPct val="80000"/>
              </a:lnSpc>
              <a:buFont typeface="Wingdings" panose="05000000000000000000" pitchFamily="2" charset="2"/>
              <a:buNone/>
              <a:defRPr/>
            </a:pPr>
            <a:endParaRPr lang="en-US" sz="2400">
              <a:solidFill>
                <a:srgbClr val="FF3300"/>
              </a:solidFill>
            </a:endParaRPr>
          </a:p>
          <a:p>
            <a:pPr eaLnBrk="1" hangingPunct="1">
              <a:lnSpc>
                <a:spcPct val="80000"/>
              </a:lnSpc>
              <a:defRPr/>
            </a:pPr>
            <a:r>
              <a:rPr lang="en-US" sz="2400"/>
              <a:t>Joh 16:12-13  </a:t>
            </a:r>
            <a:r>
              <a:rPr lang="en-US" sz="2400">
                <a:solidFill>
                  <a:srgbClr val="FF3300"/>
                </a:solidFill>
              </a:rPr>
              <a:t>"I have many more things to say to you, but you cannot bear </a:t>
            </a:r>
            <a:r>
              <a:rPr lang="en-US" sz="2400" i="1">
                <a:solidFill>
                  <a:srgbClr val="FF3300"/>
                </a:solidFill>
              </a:rPr>
              <a:t>them</a:t>
            </a:r>
            <a:r>
              <a:rPr lang="en-US" sz="2400">
                <a:solidFill>
                  <a:srgbClr val="FF3300"/>
                </a:solidFill>
              </a:rPr>
              <a:t> now. But when He, the Spirit of truth, comes, He will guide you into all the truth; for He will not speak on His own initiative, but whatever He hears, He will speak; and He will disclose to you what is to come.”</a:t>
            </a:r>
          </a:p>
          <a:p>
            <a:pPr eaLnBrk="1" hangingPunct="1">
              <a:lnSpc>
                <a:spcPct val="80000"/>
              </a:lnSpc>
              <a:buFont typeface="Wingdings" panose="05000000000000000000" pitchFamily="2" charset="2"/>
              <a:buNone/>
              <a:defRPr/>
            </a:pPr>
            <a:endParaRPr lang="en-US" sz="2400">
              <a:solidFill>
                <a:srgbClr val="FF3300"/>
              </a:solidFill>
            </a:endParaRPr>
          </a:p>
        </p:txBody>
      </p:sp>
      <p:sp>
        <p:nvSpPr>
          <p:cNvPr id="6148" name="Rectangle 4">
            <a:extLst>
              <a:ext uri="{FF2B5EF4-FFF2-40B4-BE49-F238E27FC236}">
                <a16:creationId xmlns:a16="http://schemas.microsoft.com/office/drawing/2014/main" id="{CD97F46F-08C1-4A0B-B4CB-FB0C0D490CAB}"/>
              </a:ext>
            </a:extLst>
          </p:cNvPr>
          <p:cNvSpPr>
            <a:spLocks noRot="1" noChangeArrowheads="1"/>
          </p:cNvSpPr>
          <p:nvPr/>
        </p:nvSpPr>
        <p:spPr bwMode="auto">
          <a:xfrm>
            <a:off x="304800" y="304800"/>
            <a:ext cx="8509000" cy="457200"/>
          </a:xfrm>
          <a:prstGeom prst="rect">
            <a:avLst/>
          </a:prstGeom>
          <a:noFill/>
          <a:ln w="9525">
            <a:noFill/>
            <a:miter lim="800000"/>
            <a:headEnd/>
            <a:tailEnd/>
          </a:ln>
          <a:effectLst/>
        </p:spPr>
        <p:txBody>
          <a:bodyPr anchor="ctr"/>
          <a:lstStyle/>
          <a:p>
            <a:pPr algn="ctr" eaLnBrk="1" hangingPunct="1">
              <a:defRPr/>
            </a:pPr>
            <a:r>
              <a:rPr lang="en-US" sz="4000">
                <a:solidFill>
                  <a:schemeClr val="tx2"/>
                </a:solidFill>
                <a:effectLst>
                  <a:outerShdw blurRad="38100" dist="38100" dir="2700000" algn="tl">
                    <a:srgbClr val="000000"/>
                  </a:outerShdw>
                </a:effectLst>
                <a:latin typeface="Arial" charset="0"/>
              </a:rPr>
              <a:t>Doctrine of Inspiration—</a:t>
            </a:r>
            <a:br>
              <a:rPr lang="en-US" sz="4000">
                <a:solidFill>
                  <a:schemeClr val="tx2"/>
                </a:solidFill>
                <a:effectLst>
                  <a:outerShdw blurRad="38100" dist="38100" dir="2700000" algn="tl">
                    <a:srgbClr val="000000"/>
                  </a:outerShdw>
                </a:effectLst>
                <a:latin typeface="Arial" charset="0"/>
              </a:rPr>
            </a:br>
            <a:r>
              <a:rPr lang="en-US" sz="4000">
                <a:solidFill>
                  <a:schemeClr val="tx2"/>
                </a:solidFill>
                <a:effectLst>
                  <a:outerShdw blurRad="38100" dist="38100" dir="2700000" algn="tl">
                    <a:srgbClr val="000000"/>
                  </a:outerShdw>
                </a:effectLst>
                <a:latin typeface="Arial" charset="0"/>
              </a:rPr>
              <a:t>Important Verses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C1DEC2D-64D6-4350-834A-36A11FC3A4E6}"/>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170" name="Rectangle 2">
            <a:extLst>
              <a:ext uri="{FF2B5EF4-FFF2-40B4-BE49-F238E27FC236}">
                <a16:creationId xmlns:a16="http://schemas.microsoft.com/office/drawing/2014/main" id="{5E3E337D-13A8-4C94-BEC1-6A2282336B22}"/>
              </a:ext>
            </a:extLst>
          </p:cNvPr>
          <p:cNvSpPr>
            <a:spLocks noGrp="1" noChangeArrowheads="1"/>
          </p:cNvSpPr>
          <p:nvPr>
            <p:ph type="title"/>
          </p:nvPr>
        </p:nvSpPr>
        <p:spPr/>
        <p:txBody>
          <a:bodyPr/>
          <a:lstStyle/>
          <a:p>
            <a:pPr eaLnBrk="1" hangingPunct="1">
              <a:defRPr/>
            </a:pPr>
            <a:r>
              <a:rPr lang="en-US" sz="4000"/>
              <a:t>Doctrine of Inspiration—</a:t>
            </a:r>
            <a:br>
              <a:rPr lang="en-US" sz="4000"/>
            </a:br>
            <a:r>
              <a:rPr lang="en-US" sz="4000"/>
              <a:t>Important Verses</a:t>
            </a:r>
          </a:p>
        </p:txBody>
      </p:sp>
      <p:sp>
        <p:nvSpPr>
          <p:cNvPr id="7171" name="Rectangle 3">
            <a:extLst>
              <a:ext uri="{FF2B5EF4-FFF2-40B4-BE49-F238E27FC236}">
                <a16:creationId xmlns:a16="http://schemas.microsoft.com/office/drawing/2014/main" id="{A4107E90-5652-473C-89EF-9DA23EFE5859}"/>
              </a:ext>
            </a:extLst>
          </p:cNvPr>
          <p:cNvSpPr>
            <a:spLocks noGrp="1" noChangeArrowheads="1"/>
          </p:cNvSpPr>
          <p:nvPr>
            <p:ph type="body" idx="1"/>
          </p:nvPr>
        </p:nvSpPr>
        <p:spPr>
          <a:xfrm>
            <a:off x="457200" y="1524000"/>
            <a:ext cx="8229600" cy="4606925"/>
          </a:xfrm>
        </p:spPr>
        <p:txBody>
          <a:bodyPr/>
          <a:lstStyle/>
          <a:p>
            <a:pPr eaLnBrk="1" hangingPunct="1">
              <a:lnSpc>
                <a:spcPct val="80000"/>
              </a:lnSpc>
              <a:defRPr/>
            </a:pPr>
            <a:r>
              <a:rPr lang="en-US" sz="2400"/>
              <a:t>2Ti 3:16-17  All Scripture is inspired by God and profitable for teaching, for reproof, for correction, for training in righteousness; so that the man of God may be adequate, equipped for every good work. </a:t>
            </a:r>
          </a:p>
          <a:p>
            <a:pPr eaLnBrk="1" hangingPunct="1">
              <a:lnSpc>
                <a:spcPct val="80000"/>
              </a:lnSpc>
              <a:buFont typeface="Wingdings" panose="05000000000000000000" pitchFamily="2" charset="2"/>
              <a:buNone/>
              <a:defRPr/>
            </a:pPr>
            <a:endParaRPr lang="en-US" sz="2400"/>
          </a:p>
          <a:p>
            <a:pPr eaLnBrk="1" hangingPunct="1">
              <a:lnSpc>
                <a:spcPct val="80000"/>
              </a:lnSpc>
              <a:defRPr/>
            </a:pPr>
            <a:r>
              <a:rPr lang="en-US" sz="2400"/>
              <a:t>Heb 1:1-2  God, after He spoke long ago to the fathers in the prophets in many portions and in many ways, in these last days has spoken to us in His Son, whom He appointed heir of all things, through whom also He made the world. </a:t>
            </a:r>
          </a:p>
          <a:p>
            <a:pPr eaLnBrk="1" hangingPunct="1">
              <a:lnSpc>
                <a:spcPct val="80000"/>
              </a:lnSpc>
              <a:buFont typeface="Wingdings" panose="05000000000000000000" pitchFamily="2" charset="2"/>
              <a:buNone/>
              <a:defRPr/>
            </a:pPr>
            <a:endParaRPr lang="en-US" sz="2400"/>
          </a:p>
          <a:p>
            <a:pPr eaLnBrk="1" hangingPunct="1">
              <a:lnSpc>
                <a:spcPct val="80000"/>
              </a:lnSpc>
              <a:defRPr/>
            </a:pPr>
            <a:r>
              <a:rPr lang="en-US" sz="2400"/>
              <a:t>2Pe 1:20-21  But know this first of all, that no prophecy of Scripture is </a:t>
            </a:r>
            <a:r>
              <a:rPr lang="en-US" sz="2400" i="1"/>
              <a:t>a matter</a:t>
            </a:r>
            <a:r>
              <a:rPr lang="en-US" sz="2400"/>
              <a:t> of one's own interpretation, for no prophecy was ever made by an act of human will, but men moved by the Holy Spirit spoke from God. </a:t>
            </a:r>
          </a:p>
          <a:p>
            <a:pPr eaLnBrk="1" hangingPunct="1">
              <a:lnSpc>
                <a:spcPct val="80000"/>
              </a:lnSpc>
              <a:buFont typeface="Wingdings" panose="05000000000000000000" pitchFamily="2" charset="2"/>
              <a:buNone/>
              <a:defRPr/>
            </a:pPr>
            <a:endParaRPr lang="en-US" sz="2400"/>
          </a:p>
          <a:p>
            <a:pPr eaLnBrk="1" hangingPunct="1">
              <a:lnSpc>
                <a:spcPct val="80000"/>
              </a:lnSpc>
              <a:defRPr/>
            </a:pPr>
            <a:endParaRPr lang="en-US" sz="240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10290ED-4BBD-47B0-BD0C-33E626B92A68}"/>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195" name="Rectangle 3">
            <a:extLst>
              <a:ext uri="{FF2B5EF4-FFF2-40B4-BE49-F238E27FC236}">
                <a16:creationId xmlns:a16="http://schemas.microsoft.com/office/drawing/2014/main" id="{D3C4B8A1-5D05-4D60-B551-2E2AE172393B}"/>
              </a:ext>
            </a:extLst>
          </p:cNvPr>
          <p:cNvSpPr>
            <a:spLocks noGrp="1" noChangeArrowheads="1"/>
          </p:cNvSpPr>
          <p:nvPr>
            <p:ph type="body" idx="1"/>
          </p:nvPr>
        </p:nvSpPr>
        <p:spPr>
          <a:xfrm>
            <a:off x="457200" y="1371600"/>
            <a:ext cx="8229600" cy="4759325"/>
          </a:xfrm>
        </p:spPr>
        <p:txBody>
          <a:bodyPr/>
          <a:lstStyle/>
          <a:p>
            <a:pPr eaLnBrk="1" hangingPunct="1">
              <a:lnSpc>
                <a:spcPct val="90000"/>
              </a:lnSpc>
              <a:defRPr/>
            </a:pPr>
            <a:r>
              <a:rPr lang="en-US" sz="2000"/>
              <a:t>1Co 2:12-13  Now we have received, not the spirit of the world, but the Spirit who is from God, so that we may know the things freely given to us by God, which things we also speak, not in words taught by human wisdom, but in those taught by the Spirit, combining spiritual </a:t>
            </a:r>
            <a:r>
              <a:rPr lang="en-US" sz="2000" i="1"/>
              <a:t>thoughts</a:t>
            </a:r>
            <a:r>
              <a:rPr lang="en-US" sz="2000"/>
              <a:t> with spiritual </a:t>
            </a:r>
            <a:r>
              <a:rPr lang="en-US" sz="2000" i="1"/>
              <a:t>words.</a:t>
            </a:r>
            <a:r>
              <a:rPr lang="en-US" sz="2000"/>
              <a:t> </a:t>
            </a:r>
          </a:p>
          <a:p>
            <a:pPr eaLnBrk="1" hangingPunct="1">
              <a:lnSpc>
                <a:spcPct val="90000"/>
              </a:lnSpc>
              <a:buFont typeface="Wingdings" panose="05000000000000000000" pitchFamily="2" charset="2"/>
              <a:buNone/>
              <a:defRPr/>
            </a:pPr>
            <a:endParaRPr lang="en-US" sz="2000"/>
          </a:p>
          <a:p>
            <a:pPr eaLnBrk="1" hangingPunct="1">
              <a:lnSpc>
                <a:spcPct val="90000"/>
              </a:lnSpc>
              <a:defRPr/>
            </a:pPr>
            <a:r>
              <a:rPr lang="en-US" sz="2000"/>
              <a:t>Gal 1:11-12  For I would have you know, brethren, that the gospel which was preached by me is not according to man. For I neither received it from man, nor was I taught it, but </a:t>
            </a:r>
            <a:r>
              <a:rPr lang="en-US" sz="2000" i="1"/>
              <a:t>I received it</a:t>
            </a:r>
            <a:r>
              <a:rPr lang="en-US" sz="2000"/>
              <a:t> through a revelation of Jesus Christ. </a:t>
            </a:r>
          </a:p>
          <a:p>
            <a:pPr eaLnBrk="1" hangingPunct="1">
              <a:lnSpc>
                <a:spcPct val="90000"/>
              </a:lnSpc>
              <a:buFont typeface="Wingdings" panose="05000000000000000000" pitchFamily="2" charset="2"/>
              <a:buNone/>
              <a:defRPr/>
            </a:pPr>
            <a:endParaRPr lang="en-US" sz="2000"/>
          </a:p>
          <a:p>
            <a:pPr eaLnBrk="1" hangingPunct="1">
              <a:lnSpc>
                <a:spcPct val="90000"/>
              </a:lnSpc>
              <a:defRPr/>
            </a:pPr>
            <a:r>
              <a:rPr lang="en-US" sz="2000"/>
              <a:t>Exo 34:27  Then the LORD said to Moses, "Write down these words, for in accordance with these words I have made a covenant with you and with Israel." </a:t>
            </a:r>
          </a:p>
          <a:p>
            <a:pPr eaLnBrk="1" hangingPunct="1">
              <a:lnSpc>
                <a:spcPct val="90000"/>
              </a:lnSpc>
              <a:defRPr/>
            </a:pPr>
            <a:endParaRPr lang="en-US" sz="2000"/>
          </a:p>
        </p:txBody>
      </p:sp>
      <p:sp>
        <p:nvSpPr>
          <p:cNvPr id="8197" name="Rectangle 5">
            <a:extLst>
              <a:ext uri="{FF2B5EF4-FFF2-40B4-BE49-F238E27FC236}">
                <a16:creationId xmlns:a16="http://schemas.microsoft.com/office/drawing/2014/main" id="{840D87B7-A7F2-4C79-952E-9A548801622B}"/>
              </a:ext>
            </a:extLst>
          </p:cNvPr>
          <p:cNvSpPr>
            <a:spLocks noGrp="1" noRot="1" noChangeArrowheads="1"/>
          </p:cNvSpPr>
          <p:nvPr>
            <p:ph type="title"/>
          </p:nvPr>
        </p:nvSpPr>
        <p:spPr>
          <a:xfrm>
            <a:off x="0" y="381000"/>
            <a:ext cx="8812213" cy="457200"/>
          </a:xfrm>
        </p:spPr>
        <p:txBody>
          <a:bodyPr/>
          <a:lstStyle/>
          <a:p>
            <a:pPr eaLnBrk="1" hangingPunct="1">
              <a:defRPr/>
            </a:pPr>
            <a:r>
              <a:rPr lang="en-US" sz="4000"/>
              <a:t>Doctrine of Inspiration—</a:t>
            </a:r>
            <a:br>
              <a:rPr lang="en-US" sz="4000"/>
            </a:br>
            <a:r>
              <a:rPr lang="en-US" sz="4000"/>
              <a:t>Important Verses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E888DE1-DA2E-407C-BB5D-D89E7E303FA0}"/>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5474" name="Rectangle 2">
            <a:extLst>
              <a:ext uri="{FF2B5EF4-FFF2-40B4-BE49-F238E27FC236}">
                <a16:creationId xmlns:a16="http://schemas.microsoft.com/office/drawing/2014/main" id="{DC0E3189-3F09-4FDD-856F-9C561659DD27}"/>
              </a:ext>
            </a:extLst>
          </p:cNvPr>
          <p:cNvSpPr>
            <a:spLocks noGrp="1" noChangeArrowheads="1"/>
          </p:cNvSpPr>
          <p:nvPr>
            <p:ph type="title"/>
          </p:nvPr>
        </p:nvSpPr>
        <p:spPr>
          <a:xfrm>
            <a:off x="381000" y="609600"/>
            <a:ext cx="8509000" cy="457200"/>
          </a:xfrm>
        </p:spPr>
        <p:txBody>
          <a:bodyPr/>
          <a:lstStyle/>
          <a:p>
            <a:pPr eaLnBrk="1" hangingPunct="1">
              <a:defRPr/>
            </a:pPr>
            <a:r>
              <a:rPr lang="en-US" sz="4000"/>
              <a:t>The Bible Compared to Other Inspired Works</a:t>
            </a:r>
          </a:p>
        </p:txBody>
      </p:sp>
      <p:sp>
        <p:nvSpPr>
          <p:cNvPr id="105475" name="Rectangle 3">
            <a:extLst>
              <a:ext uri="{FF2B5EF4-FFF2-40B4-BE49-F238E27FC236}">
                <a16:creationId xmlns:a16="http://schemas.microsoft.com/office/drawing/2014/main" id="{6B71DD15-BC12-4B2E-A412-1B27EACA5EC6}"/>
              </a:ext>
            </a:extLst>
          </p:cNvPr>
          <p:cNvSpPr>
            <a:spLocks noGrp="1" noChangeArrowheads="1"/>
          </p:cNvSpPr>
          <p:nvPr>
            <p:ph type="body" idx="1"/>
          </p:nvPr>
        </p:nvSpPr>
        <p:spPr>
          <a:xfrm>
            <a:off x="762000" y="2286000"/>
            <a:ext cx="7620000" cy="3844925"/>
          </a:xfrm>
        </p:spPr>
        <p:txBody>
          <a:bodyPr/>
          <a:lstStyle/>
          <a:p>
            <a:pPr eaLnBrk="1" hangingPunct="1">
              <a:buFont typeface="Wingdings" panose="05000000000000000000" pitchFamily="2" charset="2"/>
              <a:buNone/>
              <a:defRPr/>
            </a:pPr>
            <a:r>
              <a:rPr lang="en-US" sz="2800"/>
              <a:t>	Other books claim divine inspiration, such as the Koran, the Book of Mormon, and parts of the Veda. But none of these books contains predictive prophecy. As a result, fulfilled prophecy is a strong indication of the unique, divine authority of the Bible.</a:t>
            </a:r>
          </a:p>
          <a:p>
            <a:pPr eaLnBrk="1" hangingPunct="1">
              <a:buFont typeface="Wingdings" panose="05000000000000000000" pitchFamily="2" charset="2"/>
              <a:buNone/>
              <a:defRPr/>
            </a:pPr>
            <a:r>
              <a:rPr lang="en-US" sz="2800"/>
              <a:t>				</a:t>
            </a:r>
            <a:r>
              <a:rPr lang="en-US" sz="2000"/>
              <a:t>Theologians Geisler &amp; Nix—</a:t>
            </a:r>
          </a:p>
          <a:p>
            <a:pPr eaLnBrk="1" hangingPunct="1">
              <a:buFont typeface="Wingdings" panose="05000000000000000000" pitchFamily="2" charset="2"/>
              <a:buNone/>
              <a:defRPr/>
            </a:pPr>
            <a:r>
              <a:rPr lang="en-US" sz="2000"/>
              <a:t>				General Introduction to the Bible, p. 196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528F3F2-1D29-43DE-B363-535F0B66B75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0594" name="Rectangle 2">
            <a:extLst>
              <a:ext uri="{FF2B5EF4-FFF2-40B4-BE49-F238E27FC236}">
                <a16:creationId xmlns:a16="http://schemas.microsoft.com/office/drawing/2014/main" id="{7A741DEB-56A9-437E-91AF-A1C6F3CA09B0}"/>
              </a:ext>
            </a:extLst>
          </p:cNvPr>
          <p:cNvSpPr>
            <a:spLocks noGrp="1" noChangeArrowheads="1"/>
          </p:cNvSpPr>
          <p:nvPr>
            <p:ph type="title"/>
          </p:nvPr>
        </p:nvSpPr>
        <p:spPr/>
        <p:txBody>
          <a:bodyPr/>
          <a:lstStyle/>
          <a:p>
            <a:pPr eaLnBrk="1" hangingPunct="1">
              <a:defRPr/>
            </a:pPr>
            <a:r>
              <a:rPr lang="en-US"/>
              <a:t>Key Definitions</a:t>
            </a:r>
          </a:p>
        </p:txBody>
      </p:sp>
      <p:sp>
        <p:nvSpPr>
          <p:cNvPr id="110595" name="Rectangle 3">
            <a:extLst>
              <a:ext uri="{FF2B5EF4-FFF2-40B4-BE49-F238E27FC236}">
                <a16:creationId xmlns:a16="http://schemas.microsoft.com/office/drawing/2014/main" id="{8CFFAE90-24E8-46C3-874A-86533DDA382F}"/>
              </a:ext>
            </a:extLst>
          </p:cNvPr>
          <p:cNvSpPr>
            <a:spLocks noGrp="1" noChangeArrowheads="1"/>
          </p:cNvSpPr>
          <p:nvPr>
            <p:ph type="body" idx="1"/>
          </p:nvPr>
        </p:nvSpPr>
        <p:spPr/>
        <p:txBody>
          <a:bodyPr/>
          <a:lstStyle/>
          <a:p>
            <a:pPr eaLnBrk="1" hangingPunct="1">
              <a:defRPr/>
            </a:pPr>
            <a:r>
              <a:rPr lang="en-US"/>
              <a:t>Orthodox:</a:t>
            </a:r>
          </a:p>
          <a:p>
            <a:pPr lvl="1" eaLnBrk="1" hangingPunct="1">
              <a:defRPr/>
            </a:pPr>
            <a:r>
              <a:rPr lang="en-US"/>
              <a:t>Adhering to what is commonly accepted</a:t>
            </a:r>
          </a:p>
          <a:p>
            <a:pPr lvl="2" eaLnBrk="1" hangingPunct="1">
              <a:defRPr/>
            </a:pPr>
            <a:r>
              <a:rPr lang="en-US"/>
              <a:t>"an orthodox view of the world“</a:t>
            </a:r>
          </a:p>
          <a:p>
            <a:pPr lvl="1" eaLnBrk="1" hangingPunct="1">
              <a:defRPr/>
            </a:pPr>
            <a:endParaRPr lang="en-US"/>
          </a:p>
          <a:p>
            <a:pPr eaLnBrk="1" hangingPunct="1">
              <a:defRPr/>
            </a:pPr>
            <a:r>
              <a:rPr lang="en-US"/>
              <a:t>Heresy:</a:t>
            </a:r>
          </a:p>
          <a:p>
            <a:pPr lvl="1" eaLnBrk="1" hangingPunct="1">
              <a:defRPr/>
            </a:pPr>
            <a:r>
              <a:rPr lang="en-US"/>
              <a:t>A belief that rejects the orthodox tenets of a religion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45FC1C6-384D-4A87-B6F7-F686900134CF}"/>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242" name="Rectangle 2">
            <a:extLst>
              <a:ext uri="{FF2B5EF4-FFF2-40B4-BE49-F238E27FC236}">
                <a16:creationId xmlns:a16="http://schemas.microsoft.com/office/drawing/2014/main" id="{80FDCFB6-9CC7-4B59-AA7A-41B030EDE321}"/>
              </a:ext>
            </a:extLst>
          </p:cNvPr>
          <p:cNvSpPr>
            <a:spLocks noGrp="1" noChangeArrowheads="1"/>
          </p:cNvSpPr>
          <p:nvPr>
            <p:ph type="title"/>
          </p:nvPr>
        </p:nvSpPr>
        <p:spPr/>
        <p:txBody>
          <a:bodyPr/>
          <a:lstStyle/>
          <a:p>
            <a:pPr eaLnBrk="1" hangingPunct="1">
              <a:defRPr/>
            </a:pPr>
            <a:r>
              <a:rPr lang="en-US"/>
              <a:t>The Doctrine of God</a:t>
            </a:r>
          </a:p>
        </p:txBody>
      </p:sp>
      <p:sp>
        <p:nvSpPr>
          <p:cNvPr id="10243" name="Rectangle 3">
            <a:extLst>
              <a:ext uri="{FF2B5EF4-FFF2-40B4-BE49-F238E27FC236}">
                <a16:creationId xmlns:a16="http://schemas.microsoft.com/office/drawing/2014/main" id="{F8F804B0-D787-4B73-A7EB-77ED3D521B3C}"/>
              </a:ext>
            </a:extLst>
          </p:cNvPr>
          <p:cNvSpPr>
            <a:spLocks noGrp="1" noChangeArrowheads="1"/>
          </p:cNvSpPr>
          <p:nvPr>
            <p:ph type="body" idx="1"/>
          </p:nvPr>
        </p:nvSpPr>
        <p:spPr/>
        <p:txBody>
          <a:bodyPr/>
          <a:lstStyle/>
          <a:p>
            <a:pPr eaLnBrk="1" hangingPunct="1">
              <a:defRPr/>
            </a:pPr>
            <a:r>
              <a:rPr lang="en-US" sz="2800"/>
              <a:t>Virtually all Christian doctrines are based on the doctrine of God</a:t>
            </a:r>
          </a:p>
          <a:p>
            <a:pPr eaLnBrk="1" hangingPunct="1">
              <a:defRPr/>
            </a:pPr>
            <a:r>
              <a:rPr lang="en-US" sz="2800"/>
              <a:t>We need to know the true God to recognize false gods</a:t>
            </a:r>
          </a:p>
          <a:p>
            <a:pPr eaLnBrk="1" hangingPunct="1">
              <a:defRPr/>
            </a:pPr>
            <a:r>
              <a:rPr lang="en-US" sz="2800"/>
              <a:t>Our salvation depends on knowing God</a:t>
            </a:r>
          </a:p>
          <a:p>
            <a:pPr eaLnBrk="1" hangingPunct="1">
              <a:defRPr/>
            </a:pPr>
            <a:r>
              <a:rPr lang="en-US" sz="2800"/>
              <a:t>Proper understanding of God will aid in our spiritual growth</a:t>
            </a:r>
          </a:p>
          <a:p>
            <a:pPr eaLnBrk="1" hangingPunct="1">
              <a:defRPr/>
            </a:pPr>
            <a:r>
              <a:rPr lang="en-US" sz="2800"/>
              <a:t>God has moral and non-moral attributes</a:t>
            </a:r>
          </a:p>
          <a:p>
            <a:pPr lvl="1" eaLnBrk="1" hangingPunct="1">
              <a:defRPr/>
            </a:pPr>
            <a:r>
              <a:rPr lang="en-US" sz="2400"/>
              <a:t>Creation imbued with moral attributes</a:t>
            </a:r>
          </a:p>
          <a:p>
            <a:pPr lvl="1" eaLnBrk="1" hangingPunct="1">
              <a:defRPr/>
            </a:pPr>
            <a:r>
              <a:rPr lang="en-US" sz="2400"/>
              <a:t>Corrupted after the fall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C5396D6-B5A4-43AF-B738-01C95ED8E1C3}"/>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4754" name="Rectangle 2">
            <a:extLst>
              <a:ext uri="{FF2B5EF4-FFF2-40B4-BE49-F238E27FC236}">
                <a16:creationId xmlns:a16="http://schemas.microsoft.com/office/drawing/2014/main" id="{9E4E4CD7-8433-4505-BBFC-138E935EA592}"/>
              </a:ext>
            </a:extLst>
          </p:cNvPr>
          <p:cNvSpPr>
            <a:spLocks noGrp="1" noChangeArrowheads="1"/>
          </p:cNvSpPr>
          <p:nvPr>
            <p:ph type="title"/>
          </p:nvPr>
        </p:nvSpPr>
        <p:spPr>
          <a:xfrm>
            <a:off x="458788" y="277813"/>
            <a:ext cx="8229600" cy="712787"/>
          </a:xfrm>
        </p:spPr>
        <p:txBody>
          <a:bodyPr/>
          <a:lstStyle/>
          <a:p>
            <a:pPr eaLnBrk="1" hangingPunct="1">
              <a:defRPr/>
            </a:pPr>
            <a:r>
              <a:rPr lang="en-US" sz="4000"/>
              <a:t>Attributes of God</a:t>
            </a:r>
          </a:p>
        </p:txBody>
      </p:sp>
      <p:sp>
        <p:nvSpPr>
          <p:cNvPr id="74755" name="Rectangle 3">
            <a:extLst>
              <a:ext uri="{FF2B5EF4-FFF2-40B4-BE49-F238E27FC236}">
                <a16:creationId xmlns:a16="http://schemas.microsoft.com/office/drawing/2014/main" id="{0009CCF6-718B-43EE-AAC1-5BFB3D6FA47D}"/>
              </a:ext>
            </a:extLst>
          </p:cNvPr>
          <p:cNvSpPr>
            <a:spLocks noGrp="1" noChangeArrowheads="1"/>
          </p:cNvSpPr>
          <p:nvPr>
            <p:ph type="body" idx="1"/>
          </p:nvPr>
        </p:nvSpPr>
        <p:spPr>
          <a:xfrm>
            <a:off x="304800" y="990600"/>
            <a:ext cx="8839200" cy="5695950"/>
          </a:xfrm>
        </p:spPr>
        <p:txBody>
          <a:bodyPr/>
          <a:lstStyle/>
          <a:p>
            <a:pPr eaLnBrk="1" hangingPunct="1">
              <a:lnSpc>
                <a:spcPct val="90000"/>
              </a:lnSpc>
              <a:defRPr/>
            </a:pPr>
            <a:r>
              <a:rPr lang="en-US" sz="2400"/>
              <a:t>Simplicity—God has no parts</a:t>
            </a:r>
          </a:p>
          <a:p>
            <a:pPr eaLnBrk="1" hangingPunct="1">
              <a:lnSpc>
                <a:spcPct val="90000"/>
              </a:lnSpc>
              <a:defRPr/>
            </a:pPr>
            <a:r>
              <a:rPr lang="en-US" sz="2400"/>
              <a:t>Unity—there is only one God</a:t>
            </a:r>
          </a:p>
          <a:p>
            <a:pPr eaLnBrk="1" hangingPunct="1">
              <a:lnSpc>
                <a:spcPct val="90000"/>
              </a:lnSpc>
              <a:defRPr/>
            </a:pPr>
            <a:r>
              <a:rPr lang="en-US" sz="2400"/>
              <a:t>Eternity—God is not in time and space</a:t>
            </a:r>
          </a:p>
          <a:p>
            <a:pPr eaLnBrk="1" hangingPunct="1">
              <a:lnSpc>
                <a:spcPct val="90000"/>
              </a:lnSpc>
              <a:defRPr/>
            </a:pPr>
            <a:r>
              <a:rPr lang="en-US" sz="2400"/>
              <a:t>Immutability—God does not change</a:t>
            </a:r>
          </a:p>
          <a:p>
            <a:pPr eaLnBrk="1" hangingPunct="1">
              <a:lnSpc>
                <a:spcPct val="90000"/>
              </a:lnSpc>
              <a:defRPr/>
            </a:pPr>
            <a:r>
              <a:rPr lang="en-US" sz="2400"/>
              <a:t>Omnipresence—God is everywhere</a:t>
            </a:r>
          </a:p>
          <a:p>
            <a:pPr eaLnBrk="1" hangingPunct="1">
              <a:lnSpc>
                <a:spcPct val="90000"/>
              </a:lnSpc>
              <a:defRPr/>
            </a:pPr>
            <a:r>
              <a:rPr lang="en-US" sz="2400"/>
              <a:t>Sovereignty—God the supreme ruler of all</a:t>
            </a:r>
          </a:p>
          <a:p>
            <a:pPr eaLnBrk="1" hangingPunct="1">
              <a:lnSpc>
                <a:spcPct val="90000"/>
              </a:lnSpc>
              <a:defRPr/>
            </a:pPr>
            <a:r>
              <a:rPr lang="en-US" sz="2400"/>
              <a:t>Omniscience—God knows everything</a:t>
            </a:r>
          </a:p>
          <a:p>
            <a:pPr eaLnBrk="1" hangingPunct="1">
              <a:lnSpc>
                <a:spcPct val="90000"/>
              </a:lnSpc>
              <a:defRPr/>
            </a:pPr>
            <a:r>
              <a:rPr lang="en-US" sz="2400"/>
              <a:t>Omnipotence—God is all powerful</a:t>
            </a:r>
          </a:p>
          <a:p>
            <a:pPr eaLnBrk="1" hangingPunct="1">
              <a:lnSpc>
                <a:spcPct val="90000"/>
              </a:lnSpc>
              <a:defRPr/>
            </a:pPr>
            <a:r>
              <a:rPr lang="en-US" sz="2400"/>
              <a:t>Justice—God treats individuals with moral equity</a:t>
            </a:r>
          </a:p>
          <a:p>
            <a:pPr eaLnBrk="1" hangingPunct="1">
              <a:lnSpc>
                <a:spcPct val="90000"/>
              </a:lnSpc>
              <a:defRPr/>
            </a:pPr>
            <a:r>
              <a:rPr lang="en-US" sz="2400"/>
              <a:t>Truth—God is what is real and true</a:t>
            </a:r>
          </a:p>
          <a:p>
            <a:pPr eaLnBrk="1" hangingPunct="1">
              <a:lnSpc>
                <a:spcPct val="90000"/>
              </a:lnSpc>
              <a:defRPr/>
            </a:pPr>
            <a:r>
              <a:rPr lang="en-US" sz="2400"/>
              <a:t>Love—God is unlimited in goodness</a:t>
            </a:r>
          </a:p>
          <a:p>
            <a:pPr eaLnBrk="1" hangingPunct="1">
              <a:lnSpc>
                <a:spcPct val="90000"/>
              </a:lnSpc>
              <a:defRPr/>
            </a:pPr>
            <a:r>
              <a:rPr lang="en-US" sz="2400"/>
              <a:t>Freedom—God id independent of His creatures</a:t>
            </a:r>
          </a:p>
          <a:p>
            <a:pPr eaLnBrk="1" hangingPunct="1">
              <a:lnSpc>
                <a:spcPct val="90000"/>
              </a:lnSpc>
              <a:defRPr/>
            </a:pPr>
            <a:r>
              <a:rPr lang="en-US" sz="2400"/>
              <a:t>Holiness—God is separate and pure</a:t>
            </a:r>
          </a:p>
          <a:p>
            <a:pPr eaLnBrk="1" hangingPunct="1">
              <a:lnSpc>
                <a:spcPct val="90000"/>
              </a:lnSpc>
              <a:defRPr/>
            </a:pPr>
            <a:endParaRPr lang="en-US" sz="2400"/>
          </a:p>
          <a:p>
            <a:pPr eaLnBrk="1" hangingPunct="1">
              <a:lnSpc>
                <a:spcPct val="90000"/>
              </a:lnSpc>
              <a:defRPr/>
            </a:pPr>
            <a:endParaRPr lang="en-US" sz="2400"/>
          </a:p>
          <a:p>
            <a:pPr eaLnBrk="1" hangingPunct="1">
              <a:lnSpc>
                <a:spcPct val="90000"/>
              </a:lnSpc>
              <a:defRPr/>
            </a:pPr>
            <a:endParaRPr lang="en-US" sz="2400"/>
          </a:p>
          <a:p>
            <a:pPr eaLnBrk="1" hangingPunct="1">
              <a:lnSpc>
                <a:spcPct val="90000"/>
              </a:lnSpc>
              <a:defRPr/>
            </a:pPr>
            <a:endParaRPr lang="en-US" sz="2400"/>
          </a:p>
          <a:p>
            <a:pPr eaLnBrk="1" hangingPunct="1">
              <a:lnSpc>
                <a:spcPct val="90000"/>
              </a:lnSpc>
              <a:defRPr/>
            </a:pPr>
            <a:endParaRPr lang="en-US" sz="2400"/>
          </a:p>
          <a:p>
            <a:pPr eaLnBrk="1" hangingPunct="1">
              <a:lnSpc>
                <a:spcPct val="90000"/>
              </a:lnSpc>
              <a:defRPr/>
            </a:pPr>
            <a:endParaRPr lang="en-US" sz="240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4462258-8A6F-4752-88E4-3444AFC6ADB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266" name="Rectangle 2">
            <a:extLst>
              <a:ext uri="{FF2B5EF4-FFF2-40B4-BE49-F238E27FC236}">
                <a16:creationId xmlns:a16="http://schemas.microsoft.com/office/drawing/2014/main" id="{6F13028B-C3D9-4F4F-832F-9BF13196039F}"/>
              </a:ext>
            </a:extLst>
          </p:cNvPr>
          <p:cNvSpPr>
            <a:spLocks noGrp="1" noChangeArrowheads="1"/>
          </p:cNvSpPr>
          <p:nvPr>
            <p:ph type="title"/>
          </p:nvPr>
        </p:nvSpPr>
        <p:spPr>
          <a:xfrm>
            <a:off x="457200" y="277813"/>
            <a:ext cx="8229600" cy="560387"/>
          </a:xfrm>
        </p:spPr>
        <p:txBody>
          <a:bodyPr/>
          <a:lstStyle/>
          <a:p>
            <a:pPr eaLnBrk="1" hangingPunct="1">
              <a:defRPr/>
            </a:pPr>
            <a:r>
              <a:rPr lang="en-US" sz="4000"/>
              <a:t>Attributes of God</a:t>
            </a:r>
          </a:p>
        </p:txBody>
      </p:sp>
      <p:sp>
        <p:nvSpPr>
          <p:cNvPr id="11267" name="Rectangle 3">
            <a:extLst>
              <a:ext uri="{FF2B5EF4-FFF2-40B4-BE49-F238E27FC236}">
                <a16:creationId xmlns:a16="http://schemas.microsoft.com/office/drawing/2014/main" id="{BA4AD754-4C2C-401D-8106-2483F40EC221}"/>
              </a:ext>
            </a:extLst>
          </p:cNvPr>
          <p:cNvSpPr>
            <a:spLocks noGrp="1" noChangeArrowheads="1"/>
          </p:cNvSpPr>
          <p:nvPr>
            <p:ph type="body" idx="1"/>
          </p:nvPr>
        </p:nvSpPr>
        <p:spPr>
          <a:xfrm>
            <a:off x="457200" y="838200"/>
            <a:ext cx="8229600" cy="5292725"/>
          </a:xfrm>
        </p:spPr>
        <p:txBody>
          <a:bodyPr/>
          <a:lstStyle/>
          <a:p>
            <a:pPr eaLnBrk="1" hangingPunct="1">
              <a:buFont typeface="Wingdings" panose="05000000000000000000" pitchFamily="2" charset="2"/>
              <a:buNone/>
              <a:defRPr/>
            </a:pPr>
            <a:r>
              <a:rPr lang="en-US"/>
              <a:t>Simplicity</a:t>
            </a:r>
          </a:p>
          <a:p>
            <a:pPr eaLnBrk="1" hangingPunct="1">
              <a:defRPr/>
            </a:pPr>
            <a:r>
              <a:rPr lang="en-US"/>
              <a:t>Means that God is indivisible in His essence</a:t>
            </a:r>
          </a:p>
          <a:p>
            <a:pPr lvl="1" eaLnBrk="1" hangingPunct="1">
              <a:defRPr/>
            </a:pPr>
            <a:r>
              <a:rPr lang="en-US"/>
              <a:t>God is three persons but one essence</a:t>
            </a:r>
          </a:p>
          <a:p>
            <a:pPr eaLnBrk="1" hangingPunct="1">
              <a:defRPr/>
            </a:pPr>
            <a:r>
              <a:rPr lang="en-US"/>
              <a:t>Scripture</a:t>
            </a:r>
          </a:p>
          <a:p>
            <a:pPr lvl="1" eaLnBrk="1" hangingPunct="1">
              <a:defRPr/>
            </a:pPr>
            <a:r>
              <a:rPr lang="en-US"/>
              <a:t>Joh 4:24  "God is spirit, and those who worship Him must worship in spirit and truth." </a:t>
            </a:r>
          </a:p>
          <a:p>
            <a:pPr lvl="2" eaLnBrk="1" hangingPunct="1">
              <a:defRPr/>
            </a:pPr>
            <a:r>
              <a:rPr lang="en-US"/>
              <a:t>Spirits do not have parts</a:t>
            </a:r>
          </a:p>
          <a:p>
            <a:pPr lvl="2" eaLnBrk="1" hangingPunct="1">
              <a:defRPr/>
            </a:pPr>
            <a:r>
              <a:rPr lang="en-US"/>
              <a:t>But: Gen 6:8  But Noah found favor in the eyes of the LORD. </a:t>
            </a:r>
          </a:p>
          <a:p>
            <a:pPr lvl="2" eaLnBrk="1" hangingPunct="1">
              <a:defRPr/>
            </a:pPr>
            <a:r>
              <a:rPr lang="en-US"/>
              <a:t>The Bible does use anthropomorphic figures of speech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C2E57D5-CD79-4EF9-B707-16A73E1AA197}"/>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2290" name="Rectangle 2">
            <a:extLst>
              <a:ext uri="{FF2B5EF4-FFF2-40B4-BE49-F238E27FC236}">
                <a16:creationId xmlns:a16="http://schemas.microsoft.com/office/drawing/2014/main" id="{F4DA9223-984B-4C61-A68C-3DDDBCB858DB}"/>
              </a:ext>
            </a:extLst>
          </p:cNvPr>
          <p:cNvSpPr>
            <a:spLocks noGrp="1" noChangeArrowheads="1"/>
          </p:cNvSpPr>
          <p:nvPr>
            <p:ph type="title"/>
          </p:nvPr>
        </p:nvSpPr>
        <p:spPr/>
        <p:txBody>
          <a:bodyPr/>
          <a:lstStyle/>
          <a:p>
            <a:pPr eaLnBrk="1" hangingPunct="1">
              <a:defRPr/>
            </a:pPr>
            <a:r>
              <a:rPr lang="en-US"/>
              <a:t>Attributes of God</a:t>
            </a:r>
          </a:p>
        </p:txBody>
      </p:sp>
      <p:sp>
        <p:nvSpPr>
          <p:cNvPr id="12291" name="Rectangle 3">
            <a:extLst>
              <a:ext uri="{FF2B5EF4-FFF2-40B4-BE49-F238E27FC236}">
                <a16:creationId xmlns:a16="http://schemas.microsoft.com/office/drawing/2014/main" id="{A26E6F2A-1A9D-4983-B397-21112B80E293}"/>
              </a:ext>
            </a:extLst>
          </p:cNvPr>
          <p:cNvSpPr>
            <a:spLocks noGrp="1" noChangeArrowheads="1"/>
          </p:cNvSpPr>
          <p:nvPr>
            <p:ph type="body" idx="1"/>
          </p:nvPr>
        </p:nvSpPr>
        <p:spPr>
          <a:xfrm>
            <a:off x="531813" y="2044700"/>
            <a:ext cx="7929562" cy="3914775"/>
          </a:xfrm>
        </p:spPr>
        <p:txBody>
          <a:bodyPr/>
          <a:lstStyle/>
          <a:p>
            <a:pPr eaLnBrk="1" hangingPunct="1">
              <a:buFont typeface="Wingdings" panose="05000000000000000000" pitchFamily="2" charset="2"/>
              <a:buNone/>
              <a:defRPr/>
            </a:pPr>
            <a:r>
              <a:rPr lang="en-US"/>
              <a:t>Unity</a:t>
            </a:r>
          </a:p>
          <a:p>
            <a:pPr eaLnBrk="1" hangingPunct="1">
              <a:defRPr/>
            </a:pPr>
            <a:r>
              <a:rPr lang="en-US"/>
              <a:t>Means that there is only one God</a:t>
            </a:r>
          </a:p>
          <a:p>
            <a:pPr lvl="1" eaLnBrk="1" hangingPunct="1">
              <a:defRPr/>
            </a:pPr>
            <a:r>
              <a:rPr lang="en-US"/>
              <a:t>Deu 6:4  "Hear, O Israel! The LORD is our God, the LORD is one! </a:t>
            </a:r>
          </a:p>
          <a:p>
            <a:pPr lvl="1" eaLnBrk="1" hangingPunct="1">
              <a:defRPr/>
            </a:pPr>
            <a:r>
              <a:rPr lang="en-US"/>
              <a:t>Isa 45:18  . . . "I am the LORD, and there is none else. </a:t>
            </a:r>
          </a:p>
          <a:p>
            <a:pPr lvl="2" eaLnBrk="1" hangingPunct="1">
              <a:defRPr/>
            </a:pPr>
            <a:r>
              <a:rPr lang="en-US"/>
              <a:t>There is only one God</a:t>
            </a:r>
          </a:p>
          <a:p>
            <a:pPr lvl="1" eaLnBrk="1" hangingPunct="1">
              <a:defRPr/>
            </a:pPr>
            <a:endParaRPr lang="en-US"/>
          </a:p>
          <a:p>
            <a:pPr eaLnBrk="1" hangingPunct="1">
              <a:defRPr/>
            </a:pPr>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26D4872-F66B-4C71-97F3-2F466615ADC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3314" name="Rectangle 2">
            <a:extLst>
              <a:ext uri="{FF2B5EF4-FFF2-40B4-BE49-F238E27FC236}">
                <a16:creationId xmlns:a16="http://schemas.microsoft.com/office/drawing/2014/main" id="{C937D31C-07D3-43E5-BD79-FEA8ABEFA3B6}"/>
              </a:ext>
            </a:extLst>
          </p:cNvPr>
          <p:cNvSpPr>
            <a:spLocks noGrp="1" noChangeArrowheads="1"/>
          </p:cNvSpPr>
          <p:nvPr>
            <p:ph type="title"/>
          </p:nvPr>
        </p:nvSpPr>
        <p:spPr/>
        <p:txBody>
          <a:bodyPr/>
          <a:lstStyle/>
          <a:p>
            <a:pPr eaLnBrk="1" hangingPunct="1">
              <a:defRPr/>
            </a:pPr>
            <a:r>
              <a:rPr lang="en-US"/>
              <a:t>Attributes of God</a:t>
            </a:r>
          </a:p>
        </p:txBody>
      </p:sp>
      <p:sp>
        <p:nvSpPr>
          <p:cNvPr id="13315" name="Rectangle 3">
            <a:extLst>
              <a:ext uri="{FF2B5EF4-FFF2-40B4-BE49-F238E27FC236}">
                <a16:creationId xmlns:a16="http://schemas.microsoft.com/office/drawing/2014/main" id="{5CE337AA-3FBD-44FC-9729-EE225372E715}"/>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Infinity</a:t>
            </a:r>
          </a:p>
          <a:p>
            <a:pPr eaLnBrk="1" hangingPunct="1">
              <a:defRPr/>
            </a:pPr>
            <a:r>
              <a:rPr lang="en-US"/>
              <a:t>Means that God is without termination or finitude</a:t>
            </a:r>
          </a:p>
          <a:p>
            <a:pPr lvl="1" eaLnBrk="1" hangingPunct="1">
              <a:defRPr/>
            </a:pPr>
            <a:r>
              <a:rPr lang="en-US"/>
              <a:t>1Ki 8:27  "But will God indeed dwell on the earth? Behold, heaven and the highest heaven cannot contain You, how much less this house which I have built! </a:t>
            </a:r>
          </a:p>
          <a:p>
            <a:pPr lvl="1" eaLnBrk="1" hangingPunct="1">
              <a:defRPr/>
            </a:pPr>
            <a:r>
              <a:rPr lang="en-US"/>
              <a:t>Psa 147:5  Great is our Lord and abundant in strength; His understanding is infinite. </a:t>
            </a:r>
          </a:p>
          <a:p>
            <a:pPr eaLnBrk="1" hangingPunct="1">
              <a:buFont typeface="Wingdings" panose="05000000000000000000" pitchFamily="2" charset="2"/>
              <a:buNone/>
              <a:defRPr/>
            </a:pPr>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A96EC20-5D91-4EA6-B5F1-35026A019E9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4338" name="Rectangle 2">
            <a:extLst>
              <a:ext uri="{FF2B5EF4-FFF2-40B4-BE49-F238E27FC236}">
                <a16:creationId xmlns:a16="http://schemas.microsoft.com/office/drawing/2014/main" id="{EF426BAB-81A6-491C-A482-3038A6E1D13F}"/>
              </a:ext>
            </a:extLst>
          </p:cNvPr>
          <p:cNvSpPr>
            <a:spLocks noGrp="1" noChangeArrowheads="1"/>
          </p:cNvSpPr>
          <p:nvPr>
            <p:ph type="title"/>
          </p:nvPr>
        </p:nvSpPr>
        <p:spPr>
          <a:xfrm>
            <a:off x="381000" y="0"/>
            <a:ext cx="8229600" cy="1143000"/>
          </a:xfrm>
        </p:spPr>
        <p:txBody>
          <a:bodyPr/>
          <a:lstStyle/>
          <a:p>
            <a:pPr eaLnBrk="1" hangingPunct="1">
              <a:defRPr/>
            </a:pPr>
            <a:r>
              <a:rPr lang="en-US"/>
              <a:t>Attributes of God</a:t>
            </a:r>
          </a:p>
        </p:txBody>
      </p:sp>
      <p:sp>
        <p:nvSpPr>
          <p:cNvPr id="14339" name="Rectangle 3">
            <a:extLst>
              <a:ext uri="{FF2B5EF4-FFF2-40B4-BE49-F238E27FC236}">
                <a16:creationId xmlns:a16="http://schemas.microsoft.com/office/drawing/2014/main" id="{75396AD5-55DB-4364-AC67-5BF693651BEF}"/>
              </a:ext>
            </a:extLst>
          </p:cNvPr>
          <p:cNvSpPr>
            <a:spLocks noGrp="1" noChangeArrowheads="1"/>
          </p:cNvSpPr>
          <p:nvPr>
            <p:ph type="body" idx="1"/>
          </p:nvPr>
        </p:nvSpPr>
        <p:spPr>
          <a:xfrm>
            <a:off x="604838" y="1763713"/>
            <a:ext cx="7931150" cy="3935412"/>
          </a:xfrm>
        </p:spPr>
        <p:txBody>
          <a:bodyPr/>
          <a:lstStyle/>
          <a:p>
            <a:pPr eaLnBrk="1" hangingPunct="1">
              <a:buFont typeface="Wingdings" panose="05000000000000000000" pitchFamily="2" charset="2"/>
              <a:buNone/>
              <a:defRPr/>
            </a:pPr>
            <a:r>
              <a:rPr lang="en-US"/>
              <a:t>Eternity</a:t>
            </a:r>
          </a:p>
          <a:p>
            <a:pPr eaLnBrk="1" hangingPunct="1">
              <a:defRPr/>
            </a:pPr>
            <a:r>
              <a:rPr lang="en-US"/>
              <a:t>Means that God is free of succession of time</a:t>
            </a:r>
          </a:p>
          <a:p>
            <a:pPr eaLnBrk="1" hangingPunct="1">
              <a:defRPr/>
            </a:pPr>
            <a:r>
              <a:rPr lang="en-US"/>
              <a:t>God sees all past, present and future events in eternity with equal clarity</a:t>
            </a:r>
          </a:p>
          <a:p>
            <a:pPr lvl="1" eaLnBrk="1" hangingPunct="1">
              <a:defRPr/>
            </a:pPr>
            <a:r>
              <a:rPr lang="en-US"/>
              <a:t>Psa 90:2  Before the mountains were born Or You gave birth to the earth and the world, Even from everlasting to everlasting, You are God. </a:t>
            </a:r>
            <a:r>
              <a:rPr lang="en-US" i="1"/>
              <a:t>(Psalm 90 is a prayer of Moses)</a:t>
            </a:r>
          </a:p>
          <a:p>
            <a:pPr eaLnBrk="1" hangingPunct="1">
              <a:defRPr/>
            </a:pPr>
            <a:endParaRPr lang="en-US"/>
          </a:p>
          <a:p>
            <a:pPr eaLnBrk="1" hangingPunct="1">
              <a:buFont typeface="Wingdings" panose="05000000000000000000" pitchFamily="2" charset="2"/>
              <a:buNone/>
              <a:defRPr/>
            </a:pPr>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5">
            <a:extLst>
              <a:ext uri="{FF2B5EF4-FFF2-40B4-BE49-F238E27FC236}">
                <a16:creationId xmlns:a16="http://schemas.microsoft.com/office/drawing/2014/main" id="{0F2BB52D-780C-4FC9-8E98-88EB8D4F2EC8}"/>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052" name="Oval 2">
            <a:extLst>
              <a:ext uri="{FF2B5EF4-FFF2-40B4-BE49-F238E27FC236}">
                <a16:creationId xmlns:a16="http://schemas.microsoft.com/office/drawing/2014/main" id="{61C2656A-988D-4776-9CD8-F05CF42D0872}"/>
              </a:ext>
            </a:extLst>
          </p:cNvPr>
          <p:cNvSpPr>
            <a:spLocks noChangeArrowheads="1"/>
          </p:cNvSpPr>
          <p:nvPr/>
        </p:nvSpPr>
        <p:spPr bwMode="auto">
          <a:xfrm>
            <a:off x="5257800" y="838200"/>
            <a:ext cx="3417888" cy="3200400"/>
          </a:xfrm>
          <a:prstGeom prst="ellipse">
            <a:avLst/>
          </a:prstGeom>
          <a:solidFill>
            <a:schemeClr val="accent1"/>
          </a:solidFill>
          <a:ln w="9525">
            <a:solidFill>
              <a:schemeClr val="tx1"/>
            </a:solidFill>
            <a:round/>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5364" name="Rectangle 4">
            <a:extLst>
              <a:ext uri="{FF2B5EF4-FFF2-40B4-BE49-F238E27FC236}">
                <a16:creationId xmlns:a16="http://schemas.microsoft.com/office/drawing/2014/main" id="{39D5A482-DE60-4B36-9071-8330AFDD67BC}"/>
              </a:ext>
            </a:extLst>
          </p:cNvPr>
          <p:cNvSpPr>
            <a:spLocks noGrp="1" noChangeArrowheads="1"/>
          </p:cNvSpPr>
          <p:nvPr>
            <p:ph type="title"/>
          </p:nvPr>
        </p:nvSpPr>
        <p:spPr>
          <a:xfrm>
            <a:off x="457200" y="0"/>
            <a:ext cx="8229600" cy="715963"/>
          </a:xfrm>
        </p:spPr>
        <p:txBody>
          <a:bodyPr/>
          <a:lstStyle/>
          <a:p>
            <a:pPr eaLnBrk="1" hangingPunct="1">
              <a:defRPr/>
            </a:pPr>
            <a:r>
              <a:rPr lang="en-US" sz="4000"/>
              <a:t>How Should We Think About God</a:t>
            </a:r>
          </a:p>
        </p:txBody>
      </p:sp>
      <p:sp>
        <p:nvSpPr>
          <p:cNvPr id="15365" name="Rectangle 5">
            <a:extLst>
              <a:ext uri="{FF2B5EF4-FFF2-40B4-BE49-F238E27FC236}">
                <a16:creationId xmlns:a16="http://schemas.microsoft.com/office/drawing/2014/main" id="{991C9568-2ACC-48FA-AB22-BE73DED2F7A4}"/>
              </a:ext>
            </a:extLst>
          </p:cNvPr>
          <p:cNvSpPr>
            <a:spLocks noGrp="1" noChangeArrowheads="1"/>
          </p:cNvSpPr>
          <p:nvPr>
            <p:ph type="body" sz="half" idx="1"/>
          </p:nvPr>
        </p:nvSpPr>
        <p:spPr>
          <a:xfrm>
            <a:off x="304800" y="1219200"/>
            <a:ext cx="8534400" cy="5867400"/>
          </a:xfrm>
        </p:spPr>
        <p:txBody>
          <a:bodyPr/>
          <a:lstStyle/>
          <a:p>
            <a:pPr eaLnBrk="1" hangingPunct="1">
              <a:lnSpc>
                <a:spcPct val="90000"/>
              </a:lnSpc>
              <a:defRPr/>
            </a:pPr>
            <a:r>
              <a:rPr lang="en-US" sz="2000"/>
              <a:t>Four Dimensions</a:t>
            </a:r>
          </a:p>
          <a:p>
            <a:pPr lvl="1" eaLnBrk="1" hangingPunct="1">
              <a:lnSpc>
                <a:spcPct val="90000"/>
              </a:lnSpc>
              <a:defRPr/>
            </a:pPr>
            <a:r>
              <a:rPr lang="en-US" sz="2000"/>
              <a:t>Time and space</a:t>
            </a:r>
          </a:p>
          <a:p>
            <a:pPr lvl="2" eaLnBrk="1" hangingPunct="1">
              <a:lnSpc>
                <a:spcPct val="90000"/>
              </a:lnSpc>
              <a:defRPr/>
            </a:pPr>
            <a:r>
              <a:rPr lang="en-US" sz="1800"/>
              <a:t>Space is Length, </a:t>
            </a:r>
          </a:p>
          <a:p>
            <a:pPr lvl="2" eaLnBrk="1" hangingPunct="1">
              <a:lnSpc>
                <a:spcPct val="90000"/>
              </a:lnSpc>
              <a:buFont typeface="Wingdings" panose="05000000000000000000" pitchFamily="2" charset="2"/>
              <a:buNone/>
              <a:defRPr/>
            </a:pPr>
            <a:r>
              <a:rPr lang="en-US" sz="1800"/>
              <a:t>    Height and Width</a:t>
            </a:r>
          </a:p>
          <a:p>
            <a:pPr eaLnBrk="1" hangingPunct="1">
              <a:lnSpc>
                <a:spcPct val="90000"/>
              </a:lnSpc>
              <a:defRPr/>
            </a:pPr>
            <a:r>
              <a:rPr lang="en-US" sz="2000"/>
              <a:t>Dimensions of the </a:t>
            </a:r>
          </a:p>
          <a:p>
            <a:pPr eaLnBrk="1" hangingPunct="1">
              <a:lnSpc>
                <a:spcPct val="90000"/>
              </a:lnSpc>
              <a:buFont typeface="Wingdings" panose="05000000000000000000" pitchFamily="2" charset="2"/>
              <a:buNone/>
              <a:defRPr/>
            </a:pPr>
            <a:r>
              <a:rPr lang="en-US" sz="2000"/>
              <a:t>    universe are created</a:t>
            </a:r>
          </a:p>
          <a:p>
            <a:pPr eaLnBrk="1" hangingPunct="1">
              <a:lnSpc>
                <a:spcPct val="90000"/>
              </a:lnSpc>
              <a:defRPr/>
            </a:pPr>
            <a:r>
              <a:rPr lang="en-US" sz="2000"/>
              <a:t>God Existed before </a:t>
            </a:r>
          </a:p>
          <a:p>
            <a:pPr eaLnBrk="1" hangingPunct="1">
              <a:lnSpc>
                <a:spcPct val="90000"/>
              </a:lnSpc>
              <a:buFont typeface="Wingdings" panose="05000000000000000000" pitchFamily="2" charset="2"/>
              <a:buNone/>
              <a:defRPr/>
            </a:pPr>
            <a:r>
              <a:rPr lang="en-US" sz="2000"/>
              <a:t>    His creation</a:t>
            </a:r>
          </a:p>
          <a:p>
            <a:pPr eaLnBrk="1" hangingPunct="1">
              <a:lnSpc>
                <a:spcPct val="90000"/>
              </a:lnSpc>
              <a:defRPr/>
            </a:pPr>
            <a:r>
              <a:rPr lang="en-US" sz="2000">
                <a:effectLst/>
              </a:rPr>
              <a:t>God is in eternity outside of time and space;</a:t>
            </a:r>
          </a:p>
          <a:p>
            <a:pPr eaLnBrk="1" hangingPunct="1">
              <a:lnSpc>
                <a:spcPct val="90000"/>
              </a:lnSpc>
              <a:buFont typeface="Wingdings" panose="05000000000000000000" pitchFamily="2" charset="2"/>
              <a:buNone/>
              <a:defRPr/>
            </a:pPr>
            <a:r>
              <a:rPr lang="en-US" sz="2000">
                <a:effectLst/>
              </a:rPr>
              <a:t>     He interacts in His Creation, but He is not </a:t>
            </a:r>
          </a:p>
          <a:p>
            <a:pPr eaLnBrk="1" hangingPunct="1">
              <a:lnSpc>
                <a:spcPct val="90000"/>
              </a:lnSpc>
              <a:buFont typeface="Wingdings" panose="05000000000000000000" pitchFamily="2" charset="2"/>
              <a:buNone/>
              <a:defRPr/>
            </a:pPr>
            <a:r>
              <a:rPr lang="en-US" sz="2000">
                <a:effectLst/>
              </a:rPr>
              <a:t>	part of the Creation. He is like an artist who paints a painting. The artist is not part of the painting but his skill is represented in it. </a:t>
            </a:r>
          </a:p>
          <a:p>
            <a:pPr eaLnBrk="1" hangingPunct="1">
              <a:lnSpc>
                <a:spcPct val="90000"/>
              </a:lnSpc>
              <a:defRPr/>
            </a:pPr>
            <a:r>
              <a:rPr lang="en-US" sz="2000">
                <a:effectLst/>
              </a:rPr>
              <a:t>God interacts in His creation</a:t>
            </a:r>
          </a:p>
          <a:p>
            <a:pPr eaLnBrk="1" hangingPunct="1">
              <a:lnSpc>
                <a:spcPct val="90000"/>
              </a:lnSpc>
              <a:defRPr/>
            </a:pPr>
            <a:r>
              <a:rPr lang="en-US" sz="2000">
                <a:effectLst/>
              </a:rPr>
              <a:t>So who made God?</a:t>
            </a:r>
          </a:p>
          <a:p>
            <a:pPr lvl="1" eaLnBrk="1" hangingPunct="1">
              <a:lnSpc>
                <a:spcPct val="90000"/>
              </a:lnSpc>
              <a:defRPr/>
            </a:pPr>
            <a:r>
              <a:rPr lang="en-US" sz="1800">
                <a:effectLst/>
              </a:rPr>
              <a:t>That which is not in time has no beginning and therefore needs no creator.</a:t>
            </a:r>
          </a:p>
          <a:p>
            <a:pPr eaLnBrk="1" hangingPunct="1">
              <a:lnSpc>
                <a:spcPct val="90000"/>
              </a:lnSpc>
              <a:buFont typeface="Wingdings" panose="05000000000000000000" pitchFamily="2" charset="2"/>
              <a:buNone/>
              <a:defRPr/>
            </a:pPr>
            <a:endParaRPr lang="en-US" sz="2400"/>
          </a:p>
          <a:p>
            <a:pPr eaLnBrk="1" hangingPunct="1">
              <a:lnSpc>
                <a:spcPct val="90000"/>
              </a:lnSpc>
              <a:defRPr/>
            </a:pPr>
            <a:endParaRPr lang="en-US" sz="2000"/>
          </a:p>
        </p:txBody>
      </p:sp>
      <p:pic>
        <p:nvPicPr>
          <p:cNvPr id="2055" name="Picture 6" descr="Vortec space">
            <a:extLst>
              <a:ext uri="{FF2B5EF4-FFF2-40B4-BE49-F238E27FC236}">
                <a16:creationId xmlns:a16="http://schemas.microsoft.com/office/drawing/2014/main" id="{DD8075E6-FFAE-4A6C-8750-D3D5928BD6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5000"/>
          <a:stretch>
            <a:fillRect/>
          </a:stretch>
        </p:blipFill>
        <p:spPr bwMode="auto">
          <a:xfrm>
            <a:off x="5881688" y="1752600"/>
            <a:ext cx="1066800" cy="179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7">
            <a:extLst>
              <a:ext uri="{FF2B5EF4-FFF2-40B4-BE49-F238E27FC236}">
                <a16:creationId xmlns:a16="http://schemas.microsoft.com/office/drawing/2014/main" id="{CB02A086-180F-4369-9F7D-0E9BA4027A04}"/>
              </a:ext>
            </a:extLst>
          </p:cNvPr>
          <p:cNvSpPr>
            <a:spLocks noChangeShapeType="1"/>
          </p:cNvSpPr>
          <p:nvPr/>
        </p:nvSpPr>
        <p:spPr bwMode="auto">
          <a:xfrm>
            <a:off x="6110288" y="3154363"/>
            <a:ext cx="757237" cy="1587"/>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7" name="Line 8">
            <a:extLst>
              <a:ext uri="{FF2B5EF4-FFF2-40B4-BE49-F238E27FC236}">
                <a16:creationId xmlns:a16="http://schemas.microsoft.com/office/drawing/2014/main" id="{66F6EE2A-1533-4F69-B60F-8E123EDE80C7}"/>
              </a:ext>
            </a:extLst>
          </p:cNvPr>
          <p:cNvSpPr>
            <a:spLocks noChangeShapeType="1"/>
          </p:cNvSpPr>
          <p:nvPr/>
        </p:nvSpPr>
        <p:spPr bwMode="auto">
          <a:xfrm flipV="1">
            <a:off x="6110288" y="2590800"/>
            <a:ext cx="1587" cy="57785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8" name="Line 9">
            <a:extLst>
              <a:ext uri="{FF2B5EF4-FFF2-40B4-BE49-F238E27FC236}">
                <a16:creationId xmlns:a16="http://schemas.microsoft.com/office/drawing/2014/main" id="{079B64FA-DF4B-4AA6-B37B-426995565492}"/>
              </a:ext>
            </a:extLst>
          </p:cNvPr>
          <p:cNvSpPr>
            <a:spLocks noChangeShapeType="1"/>
          </p:cNvSpPr>
          <p:nvPr/>
        </p:nvSpPr>
        <p:spPr bwMode="auto">
          <a:xfrm flipV="1">
            <a:off x="6107113" y="2782888"/>
            <a:ext cx="665162" cy="360362"/>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059" name="Text Box 10">
            <a:extLst>
              <a:ext uri="{FF2B5EF4-FFF2-40B4-BE49-F238E27FC236}">
                <a16:creationId xmlns:a16="http://schemas.microsoft.com/office/drawing/2014/main" id="{F8E9ECFA-E1EB-4E8E-B7BA-3E4B8A70C06E}"/>
              </a:ext>
            </a:extLst>
          </p:cNvPr>
          <p:cNvSpPr txBox="1">
            <a:spLocks noChangeArrowheads="1"/>
          </p:cNvSpPr>
          <p:nvPr/>
        </p:nvSpPr>
        <p:spPr bwMode="auto">
          <a:xfrm>
            <a:off x="8959850" y="273208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latin typeface="Garamond" panose="02020404030301010803" pitchFamily="18" charset="0"/>
            </a:endParaRPr>
          </a:p>
        </p:txBody>
      </p:sp>
      <p:sp>
        <p:nvSpPr>
          <p:cNvPr id="2060" name="Text Box 11">
            <a:extLst>
              <a:ext uri="{FF2B5EF4-FFF2-40B4-BE49-F238E27FC236}">
                <a16:creationId xmlns:a16="http://schemas.microsoft.com/office/drawing/2014/main" id="{2EAAE9A8-F267-41FD-ADE5-CF16E1499755}"/>
              </a:ext>
            </a:extLst>
          </p:cNvPr>
          <p:cNvSpPr txBox="1">
            <a:spLocks noChangeArrowheads="1"/>
          </p:cNvSpPr>
          <p:nvPr/>
        </p:nvSpPr>
        <p:spPr bwMode="auto">
          <a:xfrm>
            <a:off x="4114800" y="990600"/>
            <a:ext cx="1447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2400" b="1"/>
              <a:t>God in </a:t>
            </a:r>
          </a:p>
          <a:p>
            <a:r>
              <a:rPr lang="en-US" altLang="en-US" sz="2400" b="1"/>
              <a:t>Eternity</a:t>
            </a:r>
          </a:p>
        </p:txBody>
      </p:sp>
      <p:graphicFrame>
        <p:nvGraphicFramePr>
          <p:cNvPr id="2050" name="Object 3">
            <a:extLst>
              <a:ext uri="{FF2B5EF4-FFF2-40B4-BE49-F238E27FC236}">
                <a16:creationId xmlns:a16="http://schemas.microsoft.com/office/drawing/2014/main" id="{CC167B85-3363-44B1-8045-9665CDF1B5D4}"/>
              </a:ext>
            </a:extLst>
          </p:cNvPr>
          <p:cNvGraphicFramePr>
            <a:graphicFrameLocks noChangeAspect="1"/>
          </p:cNvGraphicFramePr>
          <p:nvPr>
            <p:ph sz="half" idx="2"/>
          </p:nvPr>
        </p:nvGraphicFramePr>
        <p:xfrm>
          <a:off x="6400800" y="1600200"/>
          <a:ext cx="1231900" cy="1125538"/>
        </p:xfrm>
        <a:graphic>
          <a:graphicData uri="http://schemas.openxmlformats.org/presentationml/2006/ole">
            <mc:AlternateContent xmlns:mc="http://schemas.openxmlformats.org/markup-compatibility/2006">
              <mc:Choice xmlns:v="urn:schemas-microsoft-com:vml" Requires="v">
                <p:oleObj spid="_x0000_s2061" name="PhotoHouse" r:id="rId4" imgW="2438095" imgH="3657143" progId="CorelPhotoHouse.Document">
                  <p:embed/>
                </p:oleObj>
              </mc:Choice>
              <mc:Fallback>
                <p:oleObj name="PhotoHouse" r:id="rId4" imgW="2438095" imgH="3657143" progId="CorelPhotoHouse.Document">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t="32323" r="16667"/>
                      <a:stretch>
                        <a:fillRect/>
                      </a:stretch>
                    </p:blipFill>
                    <p:spPr bwMode="auto">
                      <a:xfrm>
                        <a:off x="6400800" y="1600200"/>
                        <a:ext cx="1231900" cy="1125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92D143E-50C7-4358-B6E1-3EB638B460AE}"/>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6386" name="Rectangle 2">
            <a:extLst>
              <a:ext uri="{FF2B5EF4-FFF2-40B4-BE49-F238E27FC236}">
                <a16:creationId xmlns:a16="http://schemas.microsoft.com/office/drawing/2014/main" id="{EF7745B7-96DD-45C0-B2D4-4A9C632C49B0}"/>
              </a:ext>
            </a:extLst>
          </p:cNvPr>
          <p:cNvSpPr>
            <a:spLocks noGrp="1" noChangeArrowheads="1"/>
          </p:cNvSpPr>
          <p:nvPr>
            <p:ph type="title"/>
          </p:nvPr>
        </p:nvSpPr>
        <p:spPr/>
        <p:txBody>
          <a:bodyPr/>
          <a:lstStyle/>
          <a:p>
            <a:pPr eaLnBrk="1" hangingPunct="1">
              <a:defRPr/>
            </a:pPr>
            <a:r>
              <a:rPr lang="en-US"/>
              <a:t>Attributes of God</a:t>
            </a:r>
          </a:p>
        </p:txBody>
      </p:sp>
      <p:sp>
        <p:nvSpPr>
          <p:cNvPr id="16387" name="Rectangle 3">
            <a:extLst>
              <a:ext uri="{FF2B5EF4-FFF2-40B4-BE49-F238E27FC236}">
                <a16:creationId xmlns:a16="http://schemas.microsoft.com/office/drawing/2014/main" id="{0999178A-A00B-4825-BCB1-9535EDCE1172}"/>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Immutability</a:t>
            </a:r>
          </a:p>
          <a:p>
            <a:pPr eaLnBrk="1" hangingPunct="1">
              <a:defRPr/>
            </a:pPr>
            <a:r>
              <a:rPr lang="en-US"/>
              <a:t>Means God is unchanging and unchangeable</a:t>
            </a:r>
          </a:p>
          <a:p>
            <a:pPr lvl="1" eaLnBrk="1" hangingPunct="1">
              <a:defRPr/>
            </a:pPr>
            <a:r>
              <a:rPr lang="en-US" b="1"/>
              <a:t>Jam 1:17</a:t>
            </a:r>
            <a:r>
              <a:rPr lang="en-US"/>
              <a:t>  Every good thing given and every perfect gift is from above, coming down from the Father of lights, with whom there is no variation or shifting shadow. </a:t>
            </a:r>
          </a:p>
          <a:p>
            <a:pPr lvl="1" eaLnBrk="1" hangingPunct="1">
              <a:defRPr/>
            </a:pPr>
            <a:r>
              <a:rPr lang="en-US" b="1"/>
              <a:t>Num 23:19</a:t>
            </a:r>
            <a:r>
              <a:rPr lang="en-US"/>
              <a:t>  God is not a man who lies, or a son of man who changes His mind. Does He speak and not act, or promise and not fulfill?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872ACF7-0E55-4BF3-AC28-67A076E22C2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7410" name="Rectangle 2">
            <a:extLst>
              <a:ext uri="{FF2B5EF4-FFF2-40B4-BE49-F238E27FC236}">
                <a16:creationId xmlns:a16="http://schemas.microsoft.com/office/drawing/2014/main" id="{C79BEFBE-6F49-49D7-B9BC-3B550E435BBA}"/>
              </a:ext>
            </a:extLst>
          </p:cNvPr>
          <p:cNvSpPr>
            <a:spLocks noGrp="1" noChangeArrowheads="1"/>
          </p:cNvSpPr>
          <p:nvPr>
            <p:ph type="title"/>
          </p:nvPr>
        </p:nvSpPr>
        <p:spPr>
          <a:xfrm>
            <a:off x="457200" y="277813"/>
            <a:ext cx="8229600" cy="785812"/>
          </a:xfrm>
        </p:spPr>
        <p:txBody>
          <a:bodyPr/>
          <a:lstStyle/>
          <a:p>
            <a:pPr eaLnBrk="1" hangingPunct="1">
              <a:defRPr/>
            </a:pPr>
            <a:r>
              <a:rPr lang="en-US"/>
              <a:t>Attributes of God</a:t>
            </a:r>
          </a:p>
        </p:txBody>
      </p:sp>
      <p:sp>
        <p:nvSpPr>
          <p:cNvPr id="17411" name="Rectangle 3">
            <a:extLst>
              <a:ext uri="{FF2B5EF4-FFF2-40B4-BE49-F238E27FC236}">
                <a16:creationId xmlns:a16="http://schemas.microsoft.com/office/drawing/2014/main" id="{48DED8EC-65D3-41F1-97B3-FE02E0E3524E}"/>
              </a:ext>
            </a:extLst>
          </p:cNvPr>
          <p:cNvSpPr>
            <a:spLocks noGrp="1" noChangeArrowheads="1"/>
          </p:cNvSpPr>
          <p:nvPr>
            <p:ph type="body" idx="1"/>
          </p:nvPr>
        </p:nvSpPr>
        <p:spPr>
          <a:xfrm>
            <a:off x="609600" y="1295400"/>
            <a:ext cx="7931150" cy="4264025"/>
          </a:xfrm>
        </p:spPr>
        <p:txBody>
          <a:bodyPr/>
          <a:lstStyle/>
          <a:p>
            <a:pPr eaLnBrk="1" hangingPunct="1">
              <a:lnSpc>
                <a:spcPct val="90000"/>
              </a:lnSpc>
              <a:buFont typeface="Wingdings" panose="05000000000000000000" pitchFamily="2" charset="2"/>
              <a:buNone/>
              <a:defRPr/>
            </a:pPr>
            <a:r>
              <a:rPr lang="en-US" sz="2800"/>
              <a:t>Omnipresence</a:t>
            </a:r>
          </a:p>
          <a:p>
            <a:pPr eaLnBrk="1" hangingPunct="1">
              <a:lnSpc>
                <a:spcPct val="90000"/>
              </a:lnSpc>
              <a:defRPr/>
            </a:pPr>
            <a:r>
              <a:rPr lang="en-US" sz="2800"/>
              <a:t>Means God is everywhere</a:t>
            </a:r>
          </a:p>
          <a:p>
            <a:pPr lvl="1" eaLnBrk="1" hangingPunct="1">
              <a:lnSpc>
                <a:spcPct val="90000"/>
              </a:lnSpc>
              <a:defRPr/>
            </a:pPr>
            <a:r>
              <a:rPr lang="en-US" sz="2400"/>
              <a:t>Does not mean God is everything</a:t>
            </a:r>
          </a:p>
          <a:p>
            <a:pPr lvl="1" eaLnBrk="1" hangingPunct="1">
              <a:lnSpc>
                <a:spcPct val="90000"/>
              </a:lnSpc>
              <a:defRPr/>
            </a:pPr>
            <a:r>
              <a:rPr lang="en-US" sz="2400"/>
              <a:t>Psa 139:7  Where can I go to escape Your Spirit? Where can I flee from Your presence? If I go up to heaven, You are there; if I make my bed in Sheol, You are there. If I live at the eastern horizon </a:t>
            </a:r>
            <a:r>
              <a:rPr lang="en-US" sz="2400" i="1"/>
              <a:t>or</a:t>
            </a:r>
            <a:r>
              <a:rPr lang="en-US" sz="2400"/>
              <a:t> settle at the western limits,  even there Your hand will lead me; Your right hand will hold on to me. If I say, "Surely the darkness will hide me, and the light around me will become night"– even the darkness is not dark to You. The night shines like the day; darkness and light are alike to You.</a:t>
            </a:r>
          </a:p>
          <a:p>
            <a:pPr eaLnBrk="1" hangingPunct="1">
              <a:lnSpc>
                <a:spcPct val="90000"/>
              </a:lnSpc>
              <a:defRPr/>
            </a:pPr>
            <a:endParaRPr lang="en-US" sz="280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A024312-3E57-4706-A469-1DEE2E29A21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8434" name="Rectangle 2">
            <a:extLst>
              <a:ext uri="{FF2B5EF4-FFF2-40B4-BE49-F238E27FC236}">
                <a16:creationId xmlns:a16="http://schemas.microsoft.com/office/drawing/2014/main" id="{C9638F3D-1718-4914-BB87-AB580B3853ED}"/>
              </a:ext>
            </a:extLst>
          </p:cNvPr>
          <p:cNvSpPr>
            <a:spLocks noGrp="1" noChangeArrowheads="1"/>
          </p:cNvSpPr>
          <p:nvPr>
            <p:ph type="title"/>
          </p:nvPr>
        </p:nvSpPr>
        <p:spPr>
          <a:xfrm>
            <a:off x="457200" y="277813"/>
            <a:ext cx="8229600" cy="484187"/>
          </a:xfrm>
        </p:spPr>
        <p:txBody>
          <a:bodyPr/>
          <a:lstStyle/>
          <a:p>
            <a:pPr eaLnBrk="1" hangingPunct="1">
              <a:defRPr/>
            </a:pPr>
            <a:r>
              <a:rPr lang="en-US" sz="4000"/>
              <a:t>Attributes of God</a:t>
            </a:r>
          </a:p>
        </p:txBody>
      </p:sp>
      <p:sp>
        <p:nvSpPr>
          <p:cNvPr id="18435" name="Rectangle 3">
            <a:extLst>
              <a:ext uri="{FF2B5EF4-FFF2-40B4-BE49-F238E27FC236}">
                <a16:creationId xmlns:a16="http://schemas.microsoft.com/office/drawing/2014/main" id="{A077C58C-2345-4D9C-8E3D-58316F4344D2}"/>
              </a:ext>
            </a:extLst>
          </p:cNvPr>
          <p:cNvSpPr>
            <a:spLocks noGrp="1" noChangeArrowheads="1"/>
          </p:cNvSpPr>
          <p:nvPr>
            <p:ph type="body" idx="1"/>
          </p:nvPr>
        </p:nvSpPr>
        <p:spPr>
          <a:xfrm>
            <a:off x="0" y="685800"/>
            <a:ext cx="9144000" cy="5445125"/>
          </a:xfrm>
        </p:spPr>
        <p:txBody>
          <a:bodyPr/>
          <a:lstStyle/>
          <a:p>
            <a:pPr eaLnBrk="1" hangingPunct="1">
              <a:lnSpc>
                <a:spcPct val="80000"/>
              </a:lnSpc>
              <a:buFont typeface="Wingdings" panose="05000000000000000000" pitchFamily="2" charset="2"/>
              <a:buNone/>
              <a:defRPr/>
            </a:pPr>
            <a:r>
              <a:rPr lang="en-US" sz="2800"/>
              <a:t>Sovereignty</a:t>
            </a:r>
          </a:p>
          <a:p>
            <a:pPr eaLnBrk="1" hangingPunct="1">
              <a:lnSpc>
                <a:spcPct val="80000"/>
              </a:lnSpc>
              <a:defRPr/>
            </a:pPr>
            <a:r>
              <a:rPr lang="en-US" sz="2800"/>
              <a:t>Means that God is the supreme ruler</a:t>
            </a:r>
          </a:p>
          <a:p>
            <a:pPr lvl="1" eaLnBrk="1" hangingPunct="1">
              <a:lnSpc>
                <a:spcPct val="80000"/>
              </a:lnSpc>
              <a:defRPr/>
            </a:pPr>
            <a:r>
              <a:rPr lang="en-US" sz="1800"/>
              <a:t>Eph 1:3-23  Blessed be the God and Father of our Lord Jesus Christ, who has blessed us with every spiritual blessing in the heavens, in Christ; for He chose us in Him, before the foundation of the world, to be holy and blameless in His sight. In love. He predestined us to be adopted through Jesus Christ for Himself, according to His favor and will, to the praise of His glorious grace that He favored us with in the Beloved. In Him we have redemption through His blood, the forgiveness of our trespasses, according to the riches of His grace that He lavished on us with all wisdom and understanding. He made known to us the mystery of His will, according to His good pleasure that He planned in Him for the administration of the days of fulfillment--to bring everything together in the Messiah, both things in heaven and things on earth in Him. In Him we were also made His inheritance, predestined according to the purpose of the One who works out everything in agreement with the decision of His will,  so that we who had already put our hope in the Messiah might bring praise to His glory. . . . and what is the immeasurable greatness of His power to us who believe, according to the working of His vast strength. He demonstrated </a:t>
            </a:r>
            <a:r>
              <a:rPr lang="en-US" sz="1800" i="1"/>
              <a:t>this power</a:t>
            </a:r>
            <a:r>
              <a:rPr lang="en-US" sz="1800"/>
              <a:t> in the Messiah by raising Him from the dead and seating Him at His right hand in the heavens— above every ruler and authority, power and dominion, and every title given, not only in this age but also in the one to come. And </a:t>
            </a:r>
            <a:r>
              <a:rPr lang="en-US" sz="1800" b="1"/>
              <a:t>He put everything under His feet</a:t>
            </a:r>
            <a:r>
              <a:rPr lang="en-US" sz="1800"/>
              <a:t> and appointed Him as head over everything for the church . . .</a:t>
            </a:r>
            <a:r>
              <a:rPr lang="en-US" sz="2000"/>
              <a:t> </a:t>
            </a:r>
          </a:p>
          <a:p>
            <a:pPr eaLnBrk="1" hangingPunct="1">
              <a:lnSpc>
                <a:spcPct val="80000"/>
              </a:lnSpc>
              <a:defRPr/>
            </a:pPr>
            <a:endParaRPr lang="en-US"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C035C12-5036-4A4A-9A2F-453CD98CE8B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1618" name="Rectangle 2">
            <a:extLst>
              <a:ext uri="{FF2B5EF4-FFF2-40B4-BE49-F238E27FC236}">
                <a16:creationId xmlns:a16="http://schemas.microsoft.com/office/drawing/2014/main" id="{C3FC7064-FFBE-4DB8-8B74-06012CB980FC}"/>
              </a:ext>
            </a:extLst>
          </p:cNvPr>
          <p:cNvSpPr>
            <a:spLocks noGrp="1" noChangeArrowheads="1"/>
          </p:cNvSpPr>
          <p:nvPr>
            <p:ph type="title"/>
          </p:nvPr>
        </p:nvSpPr>
        <p:spPr/>
        <p:txBody>
          <a:bodyPr/>
          <a:lstStyle/>
          <a:p>
            <a:pPr eaLnBrk="1" hangingPunct="1">
              <a:defRPr/>
            </a:pPr>
            <a:r>
              <a:rPr lang="en-US"/>
              <a:t>Modern Church Issues</a:t>
            </a:r>
          </a:p>
        </p:txBody>
      </p:sp>
      <p:sp>
        <p:nvSpPr>
          <p:cNvPr id="111619" name="Rectangle 3">
            <a:extLst>
              <a:ext uri="{FF2B5EF4-FFF2-40B4-BE49-F238E27FC236}">
                <a16:creationId xmlns:a16="http://schemas.microsoft.com/office/drawing/2014/main" id="{898A1C40-C8A7-4C9A-8FA0-A7B1598C5EDB}"/>
              </a:ext>
            </a:extLst>
          </p:cNvPr>
          <p:cNvSpPr>
            <a:spLocks noGrp="1" noChangeArrowheads="1"/>
          </p:cNvSpPr>
          <p:nvPr>
            <p:ph type="body" idx="1"/>
          </p:nvPr>
        </p:nvSpPr>
        <p:spPr/>
        <p:txBody>
          <a:bodyPr/>
          <a:lstStyle/>
          <a:p>
            <a:pPr marL="609600" indent="-609600" eaLnBrk="1" hangingPunct="1">
              <a:buClr>
                <a:schemeClr val="tx2"/>
              </a:buClr>
              <a:buFont typeface="Wingdings" panose="05000000000000000000" pitchFamily="2" charset="2"/>
              <a:buAutoNum type="arabicPeriod"/>
              <a:defRPr/>
            </a:pPr>
            <a:r>
              <a:rPr lang="en-US"/>
              <a:t>God cannot err</a:t>
            </a:r>
          </a:p>
          <a:p>
            <a:pPr marL="609600" indent="-609600" eaLnBrk="1" hangingPunct="1">
              <a:buClr>
                <a:schemeClr val="tx2"/>
              </a:buClr>
              <a:buFont typeface="Wingdings" panose="05000000000000000000" pitchFamily="2" charset="2"/>
              <a:buAutoNum type="arabicPeriod"/>
              <a:defRPr/>
            </a:pPr>
            <a:r>
              <a:rPr lang="en-US"/>
              <a:t>The Bible is the Word of God</a:t>
            </a:r>
          </a:p>
          <a:p>
            <a:pPr marL="609600" indent="-609600" eaLnBrk="1" hangingPunct="1">
              <a:buClr>
                <a:schemeClr val="tx2"/>
              </a:buClr>
              <a:buFont typeface="Wingdings" panose="05000000000000000000" pitchFamily="2" charset="2"/>
              <a:buAutoNum type="arabicPeriod"/>
              <a:defRPr/>
            </a:pPr>
            <a:r>
              <a:rPr lang="en-US"/>
              <a:t>Therefore, the Bible cannot err*</a:t>
            </a:r>
          </a:p>
          <a:p>
            <a:pPr marL="609600" indent="-609600" eaLnBrk="1" hangingPunct="1">
              <a:buFont typeface="Wingdings" panose="05000000000000000000" pitchFamily="2" charset="2"/>
              <a:buNone/>
              <a:defRPr/>
            </a:pPr>
            <a:endParaRPr lang="en-US"/>
          </a:p>
          <a:p>
            <a:pPr marL="609600" indent="-609600" eaLnBrk="1" hangingPunct="1">
              <a:buFont typeface="Wingdings" panose="05000000000000000000" pitchFamily="2" charset="2"/>
              <a:buNone/>
              <a:defRPr/>
            </a:pPr>
            <a:endParaRPr lang="en-US"/>
          </a:p>
          <a:p>
            <a:pPr marL="609600" indent="-609600" eaLnBrk="1" hangingPunct="1">
              <a:buFont typeface="Wingdings" panose="05000000000000000000" pitchFamily="2" charset="2"/>
              <a:buNone/>
              <a:defRPr/>
            </a:pPr>
            <a:r>
              <a:rPr lang="en-US"/>
              <a:t>    </a:t>
            </a:r>
            <a:r>
              <a:rPr lang="en-US" sz="2400"/>
              <a:t>*Here we are referring to the original manuscripts written by the inspired writers. We do not have these manuscripts but we do have reliable copies.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B82905F-66A1-4C25-B96F-86DC3D57AE6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9458" name="Rectangle 2">
            <a:extLst>
              <a:ext uri="{FF2B5EF4-FFF2-40B4-BE49-F238E27FC236}">
                <a16:creationId xmlns:a16="http://schemas.microsoft.com/office/drawing/2014/main" id="{BC31EC82-DCCC-449D-91B6-8A2FF9C43492}"/>
              </a:ext>
            </a:extLst>
          </p:cNvPr>
          <p:cNvSpPr>
            <a:spLocks noGrp="1" noChangeArrowheads="1"/>
          </p:cNvSpPr>
          <p:nvPr>
            <p:ph type="title"/>
          </p:nvPr>
        </p:nvSpPr>
        <p:spPr/>
        <p:txBody>
          <a:bodyPr/>
          <a:lstStyle/>
          <a:p>
            <a:pPr eaLnBrk="1" hangingPunct="1">
              <a:defRPr/>
            </a:pPr>
            <a:r>
              <a:rPr lang="en-US"/>
              <a:t>Attributes of God</a:t>
            </a:r>
          </a:p>
        </p:txBody>
      </p:sp>
      <p:sp>
        <p:nvSpPr>
          <p:cNvPr id="19459" name="Rectangle 3">
            <a:extLst>
              <a:ext uri="{FF2B5EF4-FFF2-40B4-BE49-F238E27FC236}">
                <a16:creationId xmlns:a16="http://schemas.microsoft.com/office/drawing/2014/main" id="{BA30B272-835C-43AC-A44D-34B5EF6386E9}"/>
              </a:ext>
            </a:extLst>
          </p:cNvPr>
          <p:cNvSpPr>
            <a:spLocks noGrp="1" noChangeArrowheads="1"/>
          </p:cNvSpPr>
          <p:nvPr>
            <p:ph type="body" idx="1"/>
          </p:nvPr>
        </p:nvSpPr>
        <p:spPr>
          <a:xfrm>
            <a:off x="457200" y="1371600"/>
            <a:ext cx="8229600" cy="4759325"/>
          </a:xfrm>
        </p:spPr>
        <p:txBody>
          <a:bodyPr/>
          <a:lstStyle/>
          <a:p>
            <a:pPr eaLnBrk="1" hangingPunct="1">
              <a:buFont typeface="Wingdings" panose="05000000000000000000" pitchFamily="2" charset="2"/>
              <a:buNone/>
              <a:defRPr/>
            </a:pPr>
            <a:r>
              <a:rPr lang="en-US" sz="2800"/>
              <a:t>Omniscience</a:t>
            </a:r>
          </a:p>
          <a:p>
            <a:pPr eaLnBrk="1" hangingPunct="1">
              <a:defRPr/>
            </a:pPr>
            <a:r>
              <a:rPr lang="en-US" sz="2800"/>
              <a:t>Means that God know all actual and possible things</a:t>
            </a:r>
          </a:p>
          <a:p>
            <a:pPr lvl="1" eaLnBrk="1" hangingPunct="1">
              <a:defRPr/>
            </a:pPr>
            <a:r>
              <a:rPr lang="en-US" sz="2400"/>
              <a:t>Isa 46:9-10  . . . I am God, and there is no other; </a:t>
            </a:r>
            <a:r>
              <a:rPr lang="en-US" sz="2400" i="1"/>
              <a:t>I am</a:t>
            </a:r>
            <a:r>
              <a:rPr lang="en-US" sz="2400"/>
              <a:t> God, and there is no one like Me, declaring the end from the beginning, And from ancient times things which have not been done, Saying, 'My purpose will be established, And I will accomplish all My good pleasure</a:t>
            </a:r>
          </a:p>
          <a:p>
            <a:pPr lvl="1" eaLnBrk="1" hangingPunct="1">
              <a:defRPr/>
            </a:pPr>
            <a:r>
              <a:rPr lang="en-US"/>
              <a:t> </a:t>
            </a:r>
            <a:r>
              <a:rPr lang="en-US" sz="2400"/>
              <a:t>Psa 147:4-5 He counts the number of the stars; He gives names to all of them. Great is our Lord and abundant in strength; His understanding is infinite. </a:t>
            </a:r>
          </a:p>
          <a:p>
            <a:pPr lvl="1" eaLnBrk="1" hangingPunct="1">
              <a:defRPr/>
            </a:pPr>
            <a:endParaRPr lang="en-US" sz="240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C6BDF72-6167-4287-8FEE-859E91E5DEBC}"/>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0482" name="Rectangle 2">
            <a:extLst>
              <a:ext uri="{FF2B5EF4-FFF2-40B4-BE49-F238E27FC236}">
                <a16:creationId xmlns:a16="http://schemas.microsoft.com/office/drawing/2014/main" id="{3F691C2C-C015-4251-BC6B-7BBC17A54FEF}"/>
              </a:ext>
            </a:extLst>
          </p:cNvPr>
          <p:cNvSpPr>
            <a:spLocks noGrp="1" noChangeArrowheads="1"/>
          </p:cNvSpPr>
          <p:nvPr>
            <p:ph type="title"/>
          </p:nvPr>
        </p:nvSpPr>
        <p:spPr/>
        <p:txBody>
          <a:bodyPr/>
          <a:lstStyle/>
          <a:p>
            <a:pPr eaLnBrk="1" hangingPunct="1">
              <a:defRPr/>
            </a:pPr>
            <a:r>
              <a:rPr lang="en-US"/>
              <a:t>Attributes of God</a:t>
            </a:r>
          </a:p>
        </p:txBody>
      </p:sp>
      <p:sp>
        <p:nvSpPr>
          <p:cNvPr id="20483" name="Rectangle 3">
            <a:extLst>
              <a:ext uri="{FF2B5EF4-FFF2-40B4-BE49-F238E27FC236}">
                <a16:creationId xmlns:a16="http://schemas.microsoft.com/office/drawing/2014/main" id="{ECF24DF9-DB00-451D-8028-67F6B17B7507}"/>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Omnipotence</a:t>
            </a:r>
          </a:p>
          <a:p>
            <a:pPr eaLnBrk="1" hangingPunct="1">
              <a:defRPr/>
            </a:pPr>
            <a:r>
              <a:rPr lang="en-US"/>
              <a:t>Means that God is all powerful</a:t>
            </a:r>
          </a:p>
          <a:p>
            <a:pPr lvl="1" eaLnBrk="1" hangingPunct="1">
              <a:defRPr/>
            </a:pPr>
            <a:r>
              <a:rPr lang="en-US"/>
              <a:t>Job 11:7  "Can you discover the depths of God? Can you discover the limits of the Almighty? </a:t>
            </a:r>
          </a:p>
          <a:p>
            <a:pPr lvl="1" eaLnBrk="1" hangingPunct="1">
              <a:defRPr/>
            </a:pPr>
            <a:r>
              <a:rPr lang="en-US" b="1"/>
              <a:t>Job 37:23</a:t>
            </a:r>
            <a:r>
              <a:rPr lang="en-US"/>
              <a:t>  The Almighty--we cannot reach Him--He is exalted in power! In His justice and righteousness, He will not oppress.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7D6EE75-A70A-4400-8E91-66F0D885458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1506" name="Rectangle 2">
            <a:extLst>
              <a:ext uri="{FF2B5EF4-FFF2-40B4-BE49-F238E27FC236}">
                <a16:creationId xmlns:a16="http://schemas.microsoft.com/office/drawing/2014/main" id="{5A857C2D-2DC1-4DC4-BD71-33E322B280B4}"/>
              </a:ext>
            </a:extLst>
          </p:cNvPr>
          <p:cNvSpPr>
            <a:spLocks noGrp="1" noChangeArrowheads="1"/>
          </p:cNvSpPr>
          <p:nvPr>
            <p:ph type="title"/>
          </p:nvPr>
        </p:nvSpPr>
        <p:spPr/>
        <p:txBody>
          <a:bodyPr/>
          <a:lstStyle/>
          <a:p>
            <a:pPr eaLnBrk="1" hangingPunct="1">
              <a:defRPr/>
            </a:pPr>
            <a:r>
              <a:rPr lang="en-US"/>
              <a:t>Attributes of God</a:t>
            </a:r>
          </a:p>
        </p:txBody>
      </p:sp>
      <p:sp>
        <p:nvSpPr>
          <p:cNvPr id="21507" name="Rectangle 3">
            <a:extLst>
              <a:ext uri="{FF2B5EF4-FFF2-40B4-BE49-F238E27FC236}">
                <a16:creationId xmlns:a16="http://schemas.microsoft.com/office/drawing/2014/main" id="{E91FEF21-88A0-4CC5-83C4-DE7150503D17}"/>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Justice</a:t>
            </a:r>
          </a:p>
          <a:p>
            <a:pPr eaLnBrk="1" hangingPunct="1">
              <a:defRPr/>
            </a:pPr>
            <a:r>
              <a:rPr lang="en-US" sz="2800"/>
              <a:t>Treats all individual with moral equity</a:t>
            </a:r>
          </a:p>
          <a:p>
            <a:pPr lvl="1" eaLnBrk="1" hangingPunct="1">
              <a:defRPr/>
            </a:pPr>
            <a:r>
              <a:rPr lang="en-US" sz="2400"/>
              <a:t>Act 17:30  "Therefore, having overlooked the times of ignorance, God now commands all people everywhere to repent, because He has set a day on which He is going to judge the world in righteousness by the Man He has appointed. He has provided proof of this to everyone by raising Him from the dead.“</a:t>
            </a:r>
          </a:p>
          <a:p>
            <a:pPr lvl="1" eaLnBrk="1" hangingPunct="1">
              <a:defRPr/>
            </a:pPr>
            <a:r>
              <a:rPr lang="en-US" sz="2400" b="1"/>
              <a:t>Isa 61:8</a:t>
            </a:r>
            <a:r>
              <a:rPr lang="en-US" sz="2400"/>
              <a:t>  For I the LORD love justice; I hate robbery and injustice; I will faithfully reward them and make an everlasting covenant with them. </a:t>
            </a:r>
            <a:r>
              <a:rPr lang="en-US"/>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39920A7-7DBA-463B-A2A8-4B483395E33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2530" name="Rectangle 2">
            <a:extLst>
              <a:ext uri="{FF2B5EF4-FFF2-40B4-BE49-F238E27FC236}">
                <a16:creationId xmlns:a16="http://schemas.microsoft.com/office/drawing/2014/main" id="{086B0D80-C5D7-47C6-9368-1BD38B0000EF}"/>
              </a:ext>
            </a:extLst>
          </p:cNvPr>
          <p:cNvSpPr>
            <a:spLocks noGrp="1" noChangeArrowheads="1"/>
          </p:cNvSpPr>
          <p:nvPr>
            <p:ph type="title"/>
          </p:nvPr>
        </p:nvSpPr>
        <p:spPr/>
        <p:txBody>
          <a:bodyPr/>
          <a:lstStyle/>
          <a:p>
            <a:pPr eaLnBrk="1" hangingPunct="1">
              <a:defRPr/>
            </a:pPr>
            <a:r>
              <a:rPr lang="en-US"/>
              <a:t>The Doctrine of God</a:t>
            </a:r>
          </a:p>
        </p:txBody>
      </p:sp>
      <p:sp>
        <p:nvSpPr>
          <p:cNvPr id="22531" name="Rectangle 3">
            <a:extLst>
              <a:ext uri="{FF2B5EF4-FFF2-40B4-BE49-F238E27FC236}">
                <a16:creationId xmlns:a16="http://schemas.microsoft.com/office/drawing/2014/main" id="{A184A022-D19F-44E8-8377-B42F1A1D65EA}"/>
              </a:ext>
            </a:extLst>
          </p:cNvPr>
          <p:cNvSpPr>
            <a:spLocks noGrp="1" noChangeArrowheads="1"/>
          </p:cNvSpPr>
          <p:nvPr>
            <p:ph type="body" idx="1"/>
          </p:nvPr>
        </p:nvSpPr>
        <p:spPr>
          <a:xfrm>
            <a:off x="457200" y="1295400"/>
            <a:ext cx="8229600" cy="4835525"/>
          </a:xfrm>
        </p:spPr>
        <p:txBody>
          <a:bodyPr/>
          <a:lstStyle/>
          <a:p>
            <a:pPr eaLnBrk="1" hangingPunct="1">
              <a:buFont typeface="Wingdings" panose="05000000000000000000" pitchFamily="2" charset="2"/>
              <a:buNone/>
              <a:defRPr/>
            </a:pPr>
            <a:r>
              <a:rPr lang="en-US" sz="2800"/>
              <a:t>Love</a:t>
            </a:r>
          </a:p>
          <a:p>
            <a:pPr eaLnBrk="1" hangingPunct="1">
              <a:defRPr/>
            </a:pPr>
            <a:r>
              <a:rPr lang="en-US" sz="2800"/>
              <a:t>Means that He is unlimited in goodness, loving kindness and benevolence.</a:t>
            </a:r>
          </a:p>
          <a:p>
            <a:pPr lvl="1" eaLnBrk="1" hangingPunct="1">
              <a:defRPr/>
            </a:pPr>
            <a:r>
              <a:rPr lang="en-US" sz="2400"/>
              <a:t>Jer 31:3  the LORD appeared to him from far away. I have loved you with an everlasting love; therefore, I have continued to extend faithful love to you. </a:t>
            </a:r>
          </a:p>
          <a:p>
            <a:pPr lvl="1" eaLnBrk="1" hangingPunct="1">
              <a:defRPr/>
            </a:pPr>
            <a:r>
              <a:rPr lang="en-US" sz="2400"/>
              <a:t>Isa 63:9  . . . He redeemed them because of His love and compassion; He lifted them up and carried them all the days of the past. </a:t>
            </a:r>
          </a:p>
          <a:p>
            <a:pPr lvl="1" eaLnBrk="1" hangingPunct="1">
              <a:defRPr/>
            </a:pPr>
            <a:r>
              <a:rPr lang="en-US" sz="2400"/>
              <a:t>1Jo 4:8  The one who does not love does not know God, because God is love. </a:t>
            </a:r>
          </a:p>
          <a:p>
            <a:pPr eaLnBrk="1" hangingPunct="1">
              <a:defRPr/>
            </a:pPr>
            <a:endParaRPr lang="en-US" sz="280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093B998-FEE3-4A65-9AB0-FFD1566D868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3554" name="Rectangle 2">
            <a:extLst>
              <a:ext uri="{FF2B5EF4-FFF2-40B4-BE49-F238E27FC236}">
                <a16:creationId xmlns:a16="http://schemas.microsoft.com/office/drawing/2014/main" id="{A422D8A1-934B-4412-B091-8A2C86D4047A}"/>
              </a:ext>
            </a:extLst>
          </p:cNvPr>
          <p:cNvSpPr>
            <a:spLocks noGrp="1" noChangeArrowheads="1"/>
          </p:cNvSpPr>
          <p:nvPr>
            <p:ph type="title"/>
          </p:nvPr>
        </p:nvSpPr>
        <p:spPr/>
        <p:txBody>
          <a:bodyPr/>
          <a:lstStyle/>
          <a:p>
            <a:pPr eaLnBrk="1" hangingPunct="1">
              <a:defRPr/>
            </a:pPr>
            <a:r>
              <a:rPr lang="en-US"/>
              <a:t>Attributes of God</a:t>
            </a:r>
          </a:p>
        </p:txBody>
      </p:sp>
      <p:sp>
        <p:nvSpPr>
          <p:cNvPr id="23555" name="Rectangle 3">
            <a:extLst>
              <a:ext uri="{FF2B5EF4-FFF2-40B4-BE49-F238E27FC236}">
                <a16:creationId xmlns:a16="http://schemas.microsoft.com/office/drawing/2014/main" id="{6C4B9E10-B6A8-4E35-81D5-05B3C4DCA4D7}"/>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Truth</a:t>
            </a:r>
          </a:p>
          <a:p>
            <a:pPr eaLnBrk="1" hangingPunct="1">
              <a:defRPr/>
            </a:pPr>
            <a:r>
              <a:rPr lang="en-US" sz="2800"/>
              <a:t>Means that God is in agreement with all that He is—He is the reality that all truth corresponds to</a:t>
            </a:r>
          </a:p>
          <a:p>
            <a:pPr lvl="1" eaLnBrk="1" hangingPunct="1">
              <a:defRPr/>
            </a:pPr>
            <a:r>
              <a:rPr lang="en-US" sz="2400"/>
              <a:t>Heb 6:18  . . . it is impossible for God to lie, we who have fled for refuge might have strong encouragement to seize the hope set before us. </a:t>
            </a:r>
          </a:p>
          <a:p>
            <a:pPr lvl="1" eaLnBrk="1" hangingPunct="1">
              <a:defRPr/>
            </a:pPr>
            <a:r>
              <a:rPr lang="en-US" sz="2400"/>
              <a:t>Joh 14:6  Jesus told him, "I am the way, the truth, and the life. No one comes to the Father except through Me.</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2C27241-5CCD-4089-94DD-0987974F5C8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4578" name="Rectangle 2">
            <a:extLst>
              <a:ext uri="{FF2B5EF4-FFF2-40B4-BE49-F238E27FC236}">
                <a16:creationId xmlns:a16="http://schemas.microsoft.com/office/drawing/2014/main" id="{7E63D8EC-AC46-495D-BD7D-83DBC036A4C0}"/>
              </a:ext>
            </a:extLst>
          </p:cNvPr>
          <p:cNvSpPr>
            <a:spLocks noGrp="1" noChangeArrowheads="1"/>
          </p:cNvSpPr>
          <p:nvPr>
            <p:ph type="title"/>
          </p:nvPr>
        </p:nvSpPr>
        <p:spPr/>
        <p:txBody>
          <a:bodyPr/>
          <a:lstStyle/>
          <a:p>
            <a:pPr eaLnBrk="1" hangingPunct="1">
              <a:defRPr/>
            </a:pPr>
            <a:r>
              <a:rPr lang="en-US"/>
              <a:t>Attributes of God</a:t>
            </a:r>
          </a:p>
        </p:txBody>
      </p:sp>
      <p:sp>
        <p:nvSpPr>
          <p:cNvPr id="24579" name="Rectangle 3">
            <a:extLst>
              <a:ext uri="{FF2B5EF4-FFF2-40B4-BE49-F238E27FC236}">
                <a16:creationId xmlns:a16="http://schemas.microsoft.com/office/drawing/2014/main" id="{F6AA85C3-CD15-43ED-8CF8-F1D8AA92893D}"/>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Freedom</a:t>
            </a:r>
          </a:p>
          <a:p>
            <a:pPr eaLnBrk="1" hangingPunct="1">
              <a:defRPr/>
            </a:pPr>
            <a:r>
              <a:rPr lang="en-US"/>
              <a:t>Means God is independent from His creatures</a:t>
            </a:r>
          </a:p>
          <a:p>
            <a:pPr lvl="1" eaLnBrk="1" hangingPunct="1">
              <a:defRPr/>
            </a:pPr>
            <a:r>
              <a:rPr lang="en-US"/>
              <a:t>Isa 40:13-14  Who has directed the Spirit of the LORD, or who gave Him His counsel?  Who did He consult with? Who gave Him understanding and taught Him the paths of justice? Who taught Him knowledge and showed Him the way of understanding?</a:t>
            </a:r>
            <a:r>
              <a:rPr lang="en-US" sz="3200"/>
              <a:t> </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6A92CE1-90A0-47D7-8512-A32F7F8CBC0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5602" name="Rectangle 2">
            <a:extLst>
              <a:ext uri="{FF2B5EF4-FFF2-40B4-BE49-F238E27FC236}">
                <a16:creationId xmlns:a16="http://schemas.microsoft.com/office/drawing/2014/main" id="{F0E35FF0-C846-4C56-9D09-E93DE302D889}"/>
              </a:ext>
            </a:extLst>
          </p:cNvPr>
          <p:cNvSpPr>
            <a:spLocks noGrp="1" noChangeArrowheads="1"/>
          </p:cNvSpPr>
          <p:nvPr>
            <p:ph type="title"/>
          </p:nvPr>
        </p:nvSpPr>
        <p:spPr/>
        <p:txBody>
          <a:bodyPr/>
          <a:lstStyle/>
          <a:p>
            <a:pPr eaLnBrk="1" hangingPunct="1">
              <a:defRPr/>
            </a:pPr>
            <a:r>
              <a:rPr lang="en-US"/>
              <a:t>Attributes of God</a:t>
            </a:r>
          </a:p>
        </p:txBody>
      </p:sp>
      <p:sp>
        <p:nvSpPr>
          <p:cNvPr id="25603" name="Rectangle 3">
            <a:extLst>
              <a:ext uri="{FF2B5EF4-FFF2-40B4-BE49-F238E27FC236}">
                <a16:creationId xmlns:a16="http://schemas.microsoft.com/office/drawing/2014/main" id="{29D3E8A7-ED0F-40D8-800B-3AB655A8BE4A}"/>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defRPr/>
            </a:pPr>
            <a:r>
              <a:rPr lang="en-US"/>
              <a:t>Holiness</a:t>
            </a:r>
          </a:p>
          <a:p>
            <a:pPr eaLnBrk="1" hangingPunct="1">
              <a:lnSpc>
                <a:spcPct val="90000"/>
              </a:lnSpc>
              <a:defRPr/>
            </a:pPr>
            <a:r>
              <a:rPr lang="en-US" sz="2800"/>
              <a:t>Means God is separate and pure</a:t>
            </a:r>
          </a:p>
          <a:p>
            <a:pPr lvl="1" eaLnBrk="1" hangingPunct="1">
              <a:lnSpc>
                <a:spcPct val="90000"/>
              </a:lnSpc>
              <a:defRPr/>
            </a:pPr>
            <a:r>
              <a:rPr lang="en-US" sz="2400"/>
              <a:t>1Jo 1:5  Now this is the message we have heard from Him and declare to you: God is light, and there is absolutely no darkness in Him. </a:t>
            </a:r>
          </a:p>
          <a:p>
            <a:pPr lvl="1" eaLnBrk="1" hangingPunct="1">
              <a:lnSpc>
                <a:spcPct val="90000"/>
              </a:lnSpc>
              <a:defRPr/>
            </a:pPr>
            <a:r>
              <a:rPr lang="en-US" sz="2400"/>
              <a:t>Isa 5:16  But the LORD of Hosts is exalted by His justice, and the holy God is distinguished by righteousness. </a:t>
            </a:r>
          </a:p>
          <a:p>
            <a:pPr lvl="1" eaLnBrk="1" hangingPunct="1">
              <a:lnSpc>
                <a:spcPct val="90000"/>
              </a:lnSpc>
              <a:defRPr/>
            </a:pPr>
            <a:r>
              <a:rPr lang="en-US" sz="2400"/>
              <a:t>Exo 15:11  LORD, who is like You among the gods? Who is like You, glorious in holiness, revered with praises, performing wonders?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0761A63-55CC-4EEF-9AC6-0F74E1A119E1}"/>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6626" name="Rectangle 2">
            <a:extLst>
              <a:ext uri="{FF2B5EF4-FFF2-40B4-BE49-F238E27FC236}">
                <a16:creationId xmlns:a16="http://schemas.microsoft.com/office/drawing/2014/main" id="{0C1B0BEC-69A4-4968-90AE-D2A52A119091}"/>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26627" name="Rectangle 3">
            <a:extLst>
              <a:ext uri="{FF2B5EF4-FFF2-40B4-BE49-F238E27FC236}">
                <a16:creationId xmlns:a16="http://schemas.microsoft.com/office/drawing/2014/main" id="{64F0CB01-8E85-47B9-8954-18BE381BE60F}"/>
              </a:ext>
            </a:extLst>
          </p:cNvPr>
          <p:cNvSpPr>
            <a:spLocks noGrp="1" noChangeArrowheads="1"/>
          </p:cNvSpPr>
          <p:nvPr>
            <p:ph type="body" idx="1"/>
          </p:nvPr>
        </p:nvSpPr>
        <p:spPr>
          <a:xfrm>
            <a:off x="457200" y="838200"/>
            <a:ext cx="8229600" cy="5410200"/>
          </a:xfrm>
        </p:spPr>
        <p:txBody>
          <a:bodyPr/>
          <a:lstStyle/>
          <a:p>
            <a:pPr eaLnBrk="1" hangingPunct="1">
              <a:defRPr/>
            </a:pPr>
            <a:r>
              <a:rPr lang="en-US" sz="2800"/>
              <a:t>He existed with God in eternity before creation</a:t>
            </a:r>
          </a:p>
          <a:p>
            <a:pPr eaLnBrk="1" hangingPunct="1">
              <a:defRPr/>
            </a:pPr>
            <a:r>
              <a:rPr lang="en-US" sz="2800"/>
              <a:t>He was born in the flesh</a:t>
            </a:r>
          </a:p>
          <a:p>
            <a:pPr eaLnBrk="1" hangingPunct="1">
              <a:defRPr/>
            </a:pPr>
            <a:r>
              <a:rPr lang="en-US" sz="2800"/>
              <a:t>He was fully human</a:t>
            </a:r>
          </a:p>
          <a:p>
            <a:pPr eaLnBrk="1" hangingPunct="1">
              <a:defRPr/>
            </a:pPr>
            <a:r>
              <a:rPr lang="en-US" sz="2800"/>
              <a:t>He was fully God</a:t>
            </a:r>
          </a:p>
          <a:p>
            <a:pPr eaLnBrk="1" hangingPunct="1">
              <a:defRPr/>
            </a:pPr>
            <a:r>
              <a:rPr lang="en-US" sz="2800"/>
              <a:t>He led a sinless life</a:t>
            </a:r>
          </a:p>
          <a:p>
            <a:pPr eaLnBrk="1" hangingPunct="1">
              <a:defRPr/>
            </a:pPr>
            <a:r>
              <a:rPr lang="en-US" sz="2800"/>
              <a:t>He voluntarily set aside certain divine attributes in His earthly ministry</a:t>
            </a:r>
          </a:p>
          <a:p>
            <a:pPr eaLnBrk="1" hangingPunct="1">
              <a:defRPr/>
            </a:pPr>
            <a:r>
              <a:rPr lang="en-US" sz="2800"/>
              <a:t>He paid the penalty of Sin with His death</a:t>
            </a:r>
          </a:p>
          <a:p>
            <a:pPr eaLnBrk="1" hangingPunct="1">
              <a:defRPr/>
            </a:pPr>
            <a:r>
              <a:rPr lang="en-US" sz="2800"/>
              <a:t>He rose from the dead in in a resurrection body </a:t>
            </a:r>
          </a:p>
          <a:p>
            <a:pPr eaLnBrk="1" hangingPunct="1">
              <a:defRPr/>
            </a:pPr>
            <a:r>
              <a:rPr lang="en-US" sz="2800"/>
              <a:t>He ascended into heaven</a:t>
            </a:r>
          </a:p>
          <a:p>
            <a:pPr eaLnBrk="1" hangingPunct="1">
              <a:defRPr/>
            </a:pPr>
            <a:r>
              <a:rPr lang="en-US" sz="2800"/>
              <a:t>He will return</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F04C6C5-0E37-418E-A638-D3759427D7C1}"/>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5778" name="Rectangle 2">
            <a:extLst>
              <a:ext uri="{FF2B5EF4-FFF2-40B4-BE49-F238E27FC236}">
                <a16:creationId xmlns:a16="http://schemas.microsoft.com/office/drawing/2014/main" id="{2CC2CB5F-48AA-45B4-8052-349346553F70}"/>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75779" name="Rectangle 3">
            <a:extLst>
              <a:ext uri="{FF2B5EF4-FFF2-40B4-BE49-F238E27FC236}">
                <a16:creationId xmlns:a16="http://schemas.microsoft.com/office/drawing/2014/main" id="{7D6DBBAB-9E2D-4C74-BF1A-86FD1ED4F537}"/>
              </a:ext>
            </a:extLst>
          </p:cNvPr>
          <p:cNvSpPr>
            <a:spLocks noGrp="1" noChangeArrowheads="1"/>
          </p:cNvSpPr>
          <p:nvPr>
            <p:ph type="body" idx="1"/>
          </p:nvPr>
        </p:nvSpPr>
        <p:spPr>
          <a:xfrm>
            <a:off x="381000" y="685800"/>
            <a:ext cx="8229600" cy="5410200"/>
          </a:xfrm>
        </p:spPr>
        <p:txBody>
          <a:bodyPr/>
          <a:lstStyle/>
          <a:p>
            <a:pPr eaLnBrk="1" hangingPunct="1">
              <a:lnSpc>
                <a:spcPct val="90000"/>
              </a:lnSpc>
              <a:defRPr/>
            </a:pPr>
            <a:r>
              <a:rPr lang="en-US" sz="2400"/>
              <a:t>He existed with God in eternity before creation</a:t>
            </a:r>
          </a:p>
          <a:p>
            <a:pPr lvl="1" eaLnBrk="1" hangingPunct="1">
              <a:lnSpc>
                <a:spcPct val="90000"/>
              </a:lnSpc>
              <a:defRPr/>
            </a:pPr>
            <a:r>
              <a:rPr lang="en-US" sz="2000"/>
              <a:t>Col 1:15-7  He is the image of the invisible God, the firstborn of all creation. For by Him all things were created, </a:t>
            </a:r>
            <a:r>
              <a:rPr lang="en-US" sz="2000" i="1"/>
              <a:t>both</a:t>
            </a:r>
            <a:r>
              <a:rPr lang="en-US" sz="2000"/>
              <a:t> in the heavens and on earth, visible and invisible, whether thrones or dominions or rulers or authorities--all things have been created through Him and for Him. He is before all things, and in Him all things hold together.</a:t>
            </a:r>
            <a:r>
              <a:rPr lang="en-US" sz="2400">
                <a:latin typeface="Tahoma" charset="0"/>
              </a:rPr>
              <a:t> </a:t>
            </a:r>
            <a:endParaRPr lang="en-US" sz="2000"/>
          </a:p>
          <a:p>
            <a:pPr eaLnBrk="1" hangingPunct="1">
              <a:lnSpc>
                <a:spcPct val="90000"/>
              </a:lnSpc>
              <a:defRPr/>
            </a:pPr>
            <a:r>
              <a:rPr lang="en-US" sz="2400"/>
              <a:t>He was born in the flesh</a:t>
            </a:r>
          </a:p>
          <a:p>
            <a:pPr eaLnBrk="1" hangingPunct="1">
              <a:lnSpc>
                <a:spcPct val="90000"/>
              </a:lnSpc>
              <a:defRPr/>
            </a:pPr>
            <a:r>
              <a:rPr lang="en-US" sz="2400"/>
              <a:t>He was fully human</a:t>
            </a:r>
          </a:p>
          <a:p>
            <a:pPr eaLnBrk="1" hangingPunct="1">
              <a:lnSpc>
                <a:spcPct val="90000"/>
              </a:lnSpc>
              <a:defRPr/>
            </a:pPr>
            <a:r>
              <a:rPr lang="en-US" sz="2400"/>
              <a:t>He was fully God</a:t>
            </a:r>
          </a:p>
          <a:p>
            <a:pPr eaLnBrk="1" hangingPunct="1">
              <a:lnSpc>
                <a:spcPct val="90000"/>
              </a:lnSpc>
              <a:defRPr/>
            </a:pPr>
            <a:r>
              <a:rPr lang="en-US" sz="2400"/>
              <a:t>He led a sinless life</a:t>
            </a:r>
          </a:p>
          <a:p>
            <a:pPr eaLnBrk="1" hangingPunct="1">
              <a:lnSpc>
                <a:spcPct val="90000"/>
              </a:lnSpc>
              <a:defRPr/>
            </a:pPr>
            <a:r>
              <a:rPr lang="en-US" sz="2400"/>
              <a:t>He voluntarily set aside certain divine attributes in His earthly ministry</a:t>
            </a:r>
          </a:p>
          <a:p>
            <a:pPr eaLnBrk="1" hangingPunct="1">
              <a:lnSpc>
                <a:spcPct val="90000"/>
              </a:lnSpc>
              <a:defRPr/>
            </a:pPr>
            <a:r>
              <a:rPr lang="en-US" sz="2400"/>
              <a:t>He paid the penalty of Sin with His death</a:t>
            </a:r>
          </a:p>
          <a:p>
            <a:pPr eaLnBrk="1" hangingPunct="1">
              <a:lnSpc>
                <a:spcPct val="90000"/>
              </a:lnSpc>
              <a:defRPr/>
            </a:pPr>
            <a:r>
              <a:rPr lang="en-US" sz="2400"/>
              <a:t>He rose from the dead in in a resurrection body </a:t>
            </a:r>
          </a:p>
          <a:p>
            <a:pPr eaLnBrk="1" hangingPunct="1">
              <a:lnSpc>
                <a:spcPct val="90000"/>
              </a:lnSpc>
              <a:defRPr/>
            </a:pPr>
            <a:r>
              <a:rPr lang="en-US" sz="2400"/>
              <a:t>He ascended into heaven</a:t>
            </a:r>
          </a:p>
          <a:p>
            <a:pPr eaLnBrk="1" hangingPunct="1">
              <a:lnSpc>
                <a:spcPct val="90000"/>
              </a:lnSpc>
              <a:defRPr/>
            </a:pPr>
            <a:r>
              <a:rPr lang="en-US" sz="2400"/>
              <a:t>He will return</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FF61E1E-59CD-41B0-8E5B-0148E965CBD0}"/>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6802" name="Rectangle 2">
            <a:extLst>
              <a:ext uri="{FF2B5EF4-FFF2-40B4-BE49-F238E27FC236}">
                <a16:creationId xmlns:a16="http://schemas.microsoft.com/office/drawing/2014/main" id="{12D96143-E02B-47E3-B66D-D9CD83E73557}"/>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76803" name="Rectangle 3">
            <a:extLst>
              <a:ext uri="{FF2B5EF4-FFF2-40B4-BE49-F238E27FC236}">
                <a16:creationId xmlns:a16="http://schemas.microsoft.com/office/drawing/2014/main" id="{0DE3D55E-6D2F-470A-9BA6-4BC2F16C9165}"/>
              </a:ext>
            </a:extLst>
          </p:cNvPr>
          <p:cNvSpPr>
            <a:spLocks noGrp="1" noChangeArrowheads="1"/>
          </p:cNvSpPr>
          <p:nvPr>
            <p:ph type="body" idx="1"/>
          </p:nvPr>
        </p:nvSpPr>
        <p:spPr>
          <a:xfrm>
            <a:off x="457200" y="838200"/>
            <a:ext cx="8229600" cy="5410200"/>
          </a:xfrm>
        </p:spPr>
        <p:txBody>
          <a:bodyPr/>
          <a:lstStyle/>
          <a:p>
            <a:pPr eaLnBrk="1" hangingPunct="1">
              <a:lnSpc>
                <a:spcPct val="90000"/>
              </a:lnSpc>
              <a:defRPr/>
            </a:pPr>
            <a:r>
              <a:rPr lang="en-US" sz="2400"/>
              <a:t>He existed with God in eternity before creation</a:t>
            </a:r>
          </a:p>
          <a:p>
            <a:pPr eaLnBrk="1" hangingPunct="1">
              <a:lnSpc>
                <a:spcPct val="90000"/>
              </a:lnSpc>
              <a:defRPr/>
            </a:pPr>
            <a:r>
              <a:rPr lang="en-US" sz="2400"/>
              <a:t>He was born in the flesh</a:t>
            </a:r>
          </a:p>
          <a:p>
            <a:pPr lvl="1" eaLnBrk="1" hangingPunct="1">
              <a:lnSpc>
                <a:spcPct val="90000"/>
              </a:lnSpc>
              <a:defRPr/>
            </a:pPr>
            <a:r>
              <a:rPr lang="en-US" sz="2000"/>
              <a:t>Mat 1:16  Jacob was the father of Joseph the husband of Mary, by whom Jesus was born, who is called the Messiah. </a:t>
            </a:r>
          </a:p>
          <a:p>
            <a:pPr eaLnBrk="1" hangingPunct="1">
              <a:lnSpc>
                <a:spcPct val="90000"/>
              </a:lnSpc>
              <a:defRPr/>
            </a:pPr>
            <a:r>
              <a:rPr lang="en-US" sz="2400"/>
              <a:t>He was fully human</a:t>
            </a:r>
          </a:p>
          <a:p>
            <a:pPr eaLnBrk="1" hangingPunct="1">
              <a:lnSpc>
                <a:spcPct val="90000"/>
              </a:lnSpc>
              <a:defRPr/>
            </a:pPr>
            <a:r>
              <a:rPr lang="en-US" sz="2400"/>
              <a:t>He was fully God</a:t>
            </a:r>
          </a:p>
          <a:p>
            <a:pPr eaLnBrk="1" hangingPunct="1">
              <a:lnSpc>
                <a:spcPct val="90000"/>
              </a:lnSpc>
              <a:defRPr/>
            </a:pPr>
            <a:r>
              <a:rPr lang="en-US" sz="2400"/>
              <a:t>He led a sinless life</a:t>
            </a:r>
          </a:p>
          <a:p>
            <a:pPr eaLnBrk="1" hangingPunct="1">
              <a:lnSpc>
                <a:spcPct val="90000"/>
              </a:lnSpc>
              <a:defRPr/>
            </a:pPr>
            <a:r>
              <a:rPr lang="en-US" sz="2400"/>
              <a:t>He voluntarily set aside certain divine attributes in His earthly ministry</a:t>
            </a:r>
          </a:p>
          <a:p>
            <a:pPr eaLnBrk="1" hangingPunct="1">
              <a:lnSpc>
                <a:spcPct val="90000"/>
              </a:lnSpc>
              <a:defRPr/>
            </a:pPr>
            <a:r>
              <a:rPr lang="en-US" sz="2400"/>
              <a:t>He paid the penalty of Sin with His death</a:t>
            </a:r>
          </a:p>
          <a:p>
            <a:pPr eaLnBrk="1" hangingPunct="1">
              <a:lnSpc>
                <a:spcPct val="90000"/>
              </a:lnSpc>
              <a:defRPr/>
            </a:pPr>
            <a:r>
              <a:rPr lang="en-US" sz="2400"/>
              <a:t>He rose from the dead in in a resurrection body </a:t>
            </a:r>
          </a:p>
          <a:p>
            <a:pPr eaLnBrk="1" hangingPunct="1">
              <a:lnSpc>
                <a:spcPct val="90000"/>
              </a:lnSpc>
              <a:defRPr/>
            </a:pPr>
            <a:r>
              <a:rPr lang="en-US" sz="2400"/>
              <a:t>He ascended into heaven</a:t>
            </a:r>
          </a:p>
          <a:p>
            <a:pPr eaLnBrk="1" hangingPunct="1">
              <a:lnSpc>
                <a:spcPct val="90000"/>
              </a:lnSpc>
              <a:defRPr/>
            </a:pPr>
            <a:r>
              <a:rPr lang="en-US" sz="2400"/>
              <a:t>He will return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a:extLst>
              <a:ext uri="{FF2B5EF4-FFF2-40B4-BE49-F238E27FC236}">
                <a16:creationId xmlns:a16="http://schemas.microsoft.com/office/drawing/2014/main" id="{A57F0423-859C-4CB0-92A0-32C15C21E3E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2642" name="Rectangle 2">
            <a:extLst>
              <a:ext uri="{FF2B5EF4-FFF2-40B4-BE49-F238E27FC236}">
                <a16:creationId xmlns:a16="http://schemas.microsoft.com/office/drawing/2014/main" id="{EAA126EA-9CAD-489B-A987-4ABC96E8EA2D}"/>
              </a:ext>
            </a:extLst>
          </p:cNvPr>
          <p:cNvSpPr>
            <a:spLocks noGrp="1" noChangeArrowheads="1"/>
          </p:cNvSpPr>
          <p:nvPr>
            <p:ph type="body" idx="1"/>
          </p:nvPr>
        </p:nvSpPr>
        <p:spPr/>
        <p:txBody>
          <a:bodyPr/>
          <a:lstStyle/>
          <a:p>
            <a:pPr marL="609600" indent="-609600" eaLnBrk="1" hangingPunct="1">
              <a:buClr>
                <a:schemeClr val="tx2"/>
              </a:buClr>
              <a:buFont typeface="Wingdings" panose="05000000000000000000" pitchFamily="2" charset="2"/>
              <a:buAutoNum type="arabicPeriod"/>
              <a:defRPr/>
            </a:pPr>
            <a:r>
              <a:rPr lang="en-US"/>
              <a:t>God cannot err</a:t>
            </a:r>
          </a:p>
          <a:p>
            <a:pPr marL="609600" indent="-609600" eaLnBrk="1" hangingPunct="1">
              <a:buClr>
                <a:schemeClr val="tx2"/>
              </a:buClr>
              <a:buFont typeface="Wingdings" panose="05000000000000000000" pitchFamily="2" charset="2"/>
              <a:buAutoNum type="arabicPeriod"/>
              <a:defRPr/>
            </a:pPr>
            <a:r>
              <a:rPr lang="en-US"/>
              <a:t>The Bible is the Word of God</a:t>
            </a:r>
          </a:p>
          <a:p>
            <a:pPr marL="609600" indent="-609600" eaLnBrk="1" hangingPunct="1">
              <a:buClr>
                <a:schemeClr val="tx2"/>
              </a:buClr>
              <a:buFont typeface="Wingdings" panose="05000000000000000000" pitchFamily="2" charset="2"/>
              <a:buAutoNum type="arabicPeriod"/>
              <a:defRPr/>
            </a:pPr>
            <a:r>
              <a:rPr lang="en-US"/>
              <a:t>Therefore, the Bible cannot err</a:t>
            </a:r>
          </a:p>
          <a:p>
            <a:pPr marL="609600" indent="-609600" eaLnBrk="1" hangingPunct="1">
              <a:buFont typeface="Wingdings" panose="05000000000000000000" pitchFamily="2" charset="2"/>
              <a:buNone/>
              <a:defRPr/>
            </a:pPr>
            <a:endParaRPr lang="en-US"/>
          </a:p>
          <a:p>
            <a:pPr marL="609600" indent="-609600" eaLnBrk="1" hangingPunct="1">
              <a:buFont typeface="Wingdings" panose="05000000000000000000" pitchFamily="2" charset="2"/>
              <a:buNone/>
              <a:defRPr/>
            </a:pPr>
            <a:endParaRPr lang="en-US"/>
          </a:p>
          <a:p>
            <a:pPr marL="609600" indent="-609600" eaLnBrk="1" hangingPunct="1">
              <a:buFont typeface="Wingdings" panose="05000000000000000000" pitchFamily="2" charset="2"/>
              <a:buNone/>
              <a:defRPr/>
            </a:pPr>
            <a:r>
              <a:rPr lang="en-US"/>
              <a:t>   </a:t>
            </a:r>
            <a:endParaRPr lang="en-US" sz="2400"/>
          </a:p>
        </p:txBody>
      </p:sp>
      <p:sp>
        <p:nvSpPr>
          <p:cNvPr id="10244" name="Oval 3">
            <a:extLst>
              <a:ext uri="{FF2B5EF4-FFF2-40B4-BE49-F238E27FC236}">
                <a16:creationId xmlns:a16="http://schemas.microsoft.com/office/drawing/2014/main" id="{8DC0D2B7-B935-4DBD-8AA3-91D53BA7A576}"/>
              </a:ext>
            </a:extLst>
          </p:cNvPr>
          <p:cNvSpPr>
            <a:spLocks noChangeArrowheads="1"/>
          </p:cNvSpPr>
          <p:nvPr/>
        </p:nvSpPr>
        <p:spPr bwMode="auto">
          <a:xfrm>
            <a:off x="0" y="2209800"/>
            <a:ext cx="7467600" cy="685800"/>
          </a:xfrm>
          <a:prstGeom prst="ellipse">
            <a:avLst/>
          </a:prstGeom>
          <a:noFill/>
          <a:ln w="476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
        <p:nvSpPr>
          <p:cNvPr id="10245" name="Line 4">
            <a:extLst>
              <a:ext uri="{FF2B5EF4-FFF2-40B4-BE49-F238E27FC236}">
                <a16:creationId xmlns:a16="http://schemas.microsoft.com/office/drawing/2014/main" id="{3E8B5A8E-DA80-4DE4-82E9-68319AB681E6}"/>
              </a:ext>
            </a:extLst>
          </p:cNvPr>
          <p:cNvSpPr>
            <a:spLocks noChangeShapeType="1"/>
          </p:cNvSpPr>
          <p:nvPr/>
        </p:nvSpPr>
        <p:spPr bwMode="auto">
          <a:xfrm flipH="1">
            <a:off x="1600200" y="2895600"/>
            <a:ext cx="381000" cy="1219200"/>
          </a:xfrm>
          <a:prstGeom prst="line">
            <a:avLst/>
          </a:prstGeom>
          <a:noFill/>
          <a:ln w="57150">
            <a:solidFill>
              <a:srgbClr val="FF0000"/>
            </a:solidFill>
            <a:round/>
            <a:headEnd type="triangle" w="med" len="med"/>
            <a:tailEnd/>
          </a:ln>
          <a:extLst>
            <a:ext uri="{909E8E84-426E-40DD-AFC4-6F175D3DCCD1}">
              <a14:hiddenFill xmlns:a14="http://schemas.microsoft.com/office/drawing/2010/main">
                <a:noFill/>
              </a14:hiddenFill>
            </a:ext>
          </a:extLst>
        </p:spPr>
        <p:txBody>
          <a:bodyPr/>
          <a:lstStyle/>
          <a:p>
            <a:endParaRPr lang="en-US"/>
          </a:p>
        </p:txBody>
      </p:sp>
      <p:sp>
        <p:nvSpPr>
          <p:cNvPr id="10246" name="Text Box 5">
            <a:extLst>
              <a:ext uri="{FF2B5EF4-FFF2-40B4-BE49-F238E27FC236}">
                <a16:creationId xmlns:a16="http://schemas.microsoft.com/office/drawing/2014/main" id="{9DEF2124-3585-42C3-AC58-F4D36723E22D}"/>
              </a:ext>
            </a:extLst>
          </p:cNvPr>
          <p:cNvSpPr txBox="1">
            <a:spLocks noChangeArrowheads="1"/>
          </p:cNvSpPr>
          <p:nvPr/>
        </p:nvSpPr>
        <p:spPr bwMode="auto">
          <a:xfrm>
            <a:off x="533400" y="4010025"/>
            <a:ext cx="70866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ltLang="en-US" sz="3600" b="1">
                <a:solidFill>
                  <a:srgbClr val="66FFFF"/>
                </a:solidFill>
                <a:latin typeface="Futura MdCn BT" pitchFamily="34" charset="0"/>
              </a:rPr>
              <a:t>This is the real issue in churches today!!!!</a:t>
            </a:r>
          </a:p>
        </p:txBody>
      </p:sp>
      <p:sp>
        <p:nvSpPr>
          <p:cNvPr id="112646" name="Rectangle 6">
            <a:extLst>
              <a:ext uri="{FF2B5EF4-FFF2-40B4-BE49-F238E27FC236}">
                <a16:creationId xmlns:a16="http://schemas.microsoft.com/office/drawing/2014/main" id="{74C1D3B0-2A7E-4D64-BE2A-80B744AF115C}"/>
              </a:ext>
            </a:extLst>
          </p:cNvPr>
          <p:cNvSpPr>
            <a:spLocks noGrp="1" noChangeArrowheads="1"/>
          </p:cNvSpPr>
          <p:nvPr>
            <p:ph type="title"/>
          </p:nvPr>
        </p:nvSpPr>
        <p:spPr/>
        <p:txBody>
          <a:bodyPr/>
          <a:lstStyle/>
          <a:p>
            <a:pPr eaLnBrk="1" hangingPunct="1">
              <a:defRPr/>
            </a:pPr>
            <a:r>
              <a:rPr lang="en-US"/>
              <a:t>Modern Church Issues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2A121BD-5DE6-487F-9FCD-109CF9449C4F}"/>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7826" name="Rectangle 2">
            <a:extLst>
              <a:ext uri="{FF2B5EF4-FFF2-40B4-BE49-F238E27FC236}">
                <a16:creationId xmlns:a16="http://schemas.microsoft.com/office/drawing/2014/main" id="{20BD957D-CC6B-4DE9-B321-295E86D0122A}"/>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77827" name="Rectangle 3">
            <a:extLst>
              <a:ext uri="{FF2B5EF4-FFF2-40B4-BE49-F238E27FC236}">
                <a16:creationId xmlns:a16="http://schemas.microsoft.com/office/drawing/2014/main" id="{962530DA-B2F0-4BE2-88BF-F24A9189D8A8}"/>
              </a:ext>
            </a:extLst>
          </p:cNvPr>
          <p:cNvSpPr>
            <a:spLocks noGrp="1" noChangeArrowheads="1"/>
          </p:cNvSpPr>
          <p:nvPr>
            <p:ph type="body" idx="1"/>
          </p:nvPr>
        </p:nvSpPr>
        <p:spPr>
          <a:xfrm>
            <a:off x="457200" y="838200"/>
            <a:ext cx="8229600" cy="5791200"/>
          </a:xfrm>
        </p:spPr>
        <p:txBody>
          <a:bodyPr/>
          <a:lstStyle/>
          <a:p>
            <a:pPr eaLnBrk="1" hangingPunct="1">
              <a:lnSpc>
                <a:spcPct val="80000"/>
              </a:lnSpc>
              <a:defRPr/>
            </a:pPr>
            <a:r>
              <a:rPr lang="en-US" sz="2400"/>
              <a:t>He existed with God in eternity before creation</a:t>
            </a:r>
          </a:p>
          <a:p>
            <a:pPr eaLnBrk="1" hangingPunct="1">
              <a:lnSpc>
                <a:spcPct val="80000"/>
              </a:lnSpc>
              <a:defRPr/>
            </a:pPr>
            <a:r>
              <a:rPr lang="en-US" sz="2400"/>
              <a:t>He was born in the flesh</a:t>
            </a:r>
          </a:p>
          <a:p>
            <a:pPr eaLnBrk="1" hangingPunct="1">
              <a:lnSpc>
                <a:spcPct val="80000"/>
              </a:lnSpc>
              <a:defRPr/>
            </a:pPr>
            <a:r>
              <a:rPr lang="en-US" sz="2400"/>
              <a:t>He was fully human</a:t>
            </a:r>
          </a:p>
          <a:p>
            <a:pPr lvl="1" eaLnBrk="1" hangingPunct="1">
              <a:lnSpc>
                <a:spcPct val="80000"/>
              </a:lnSpc>
              <a:defRPr/>
            </a:pPr>
            <a:r>
              <a:rPr lang="en-US" sz="2000"/>
              <a:t>Mat 4:2  And after He had fasted forty days and forty nights, He then became hungry. </a:t>
            </a:r>
          </a:p>
          <a:p>
            <a:pPr lvl="1" eaLnBrk="1" hangingPunct="1">
              <a:lnSpc>
                <a:spcPct val="80000"/>
              </a:lnSpc>
              <a:defRPr/>
            </a:pPr>
            <a:r>
              <a:rPr lang="en-US" sz="2000"/>
              <a:t>Joh 4:6  and Jacob's well was there. So Jesus, being wearied from His journey, was sitting thus by the well. It was about the sixth hour. </a:t>
            </a:r>
          </a:p>
          <a:p>
            <a:pPr lvl="1" eaLnBrk="1" hangingPunct="1">
              <a:lnSpc>
                <a:spcPct val="80000"/>
              </a:lnSpc>
              <a:defRPr/>
            </a:pPr>
            <a:r>
              <a:rPr lang="en-US" sz="2000"/>
              <a:t>Joh 11:35</a:t>
            </a:r>
            <a:r>
              <a:rPr lang="en-US" sz="2000" b="1"/>
              <a:t>  Jesus wept.</a:t>
            </a:r>
            <a:endParaRPr lang="en-US" sz="2000"/>
          </a:p>
          <a:p>
            <a:pPr eaLnBrk="1" hangingPunct="1">
              <a:lnSpc>
                <a:spcPct val="80000"/>
              </a:lnSpc>
              <a:defRPr/>
            </a:pPr>
            <a:r>
              <a:rPr lang="en-US" sz="2400"/>
              <a:t>He was fully God</a:t>
            </a:r>
          </a:p>
          <a:p>
            <a:pPr eaLnBrk="1" hangingPunct="1">
              <a:lnSpc>
                <a:spcPct val="80000"/>
              </a:lnSpc>
              <a:defRPr/>
            </a:pPr>
            <a:r>
              <a:rPr lang="en-US" sz="2400"/>
              <a:t>He led a sinless life</a:t>
            </a:r>
          </a:p>
          <a:p>
            <a:pPr eaLnBrk="1" hangingPunct="1">
              <a:lnSpc>
                <a:spcPct val="80000"/>
              </a:lnSpc>
              <a:defRPr/>
            </a:pPr>
            <a:r>
              <a:rPr lang="en-US" sz="2400"/>
              <a:t>He voluntarily set aside certain divine attributes in His earthly ministry</a:t>
            </a:r>
          </a:p>
          <a:p>
            <a:pPr eaLnBrk="1" hangingPunct="1">
              <a:lnSpc>
                <a:spcPct val="80000"/>
              </a:lnSpc>
              <a:defRPr/>
            </a:pPr>
            <a:r>
              <a:rPr lang="en-US" sz="2400"/>
              <a:t>He paid the penalty of Sin with His death</a:t>
            </a:r>
          </a:p>
          <a:p>
            <a:pPr eaLnBrk="1" hangingPunct="1">
              <a:lnSpc>
                <a:spcPct val="80000"/>
              </a:lnSpc>
              <a:defRPr/>
            </a:pPr>
            <a:r>
              <a:rPr lang="en-US" sz="2400"/>
              <a:t>He rose from the dead in in a resurrection body </a:t>
            </a:r>
          </a:p>
          <a:p>
            <a:pPr eaLnBrk="1" hangingPunct="1">
              <a:lnSpc>
                <a:spcPct val="80000"/>
              </a:lnSpc>
              <a:defRPr/>
            </a:pPr>
            <a:r>
              <a:rPr lang="en-US" sz="2400"/>
              <a:t>He ascended into heaven</a:t>
            </a:r>
          </a:p>
          <a:p>
            <a:pPr eaLnBrk="1" hangingPunct="1">
              <a:lnSpc>
                <a:spcPct val="80000"/>
              </a:lnSpc>
              <a:defRPr/>
            </a:pPr>
            <a:r>
              <a:rPr lang="en-US" sz="2400"/>
              <a:t>He will return</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540B750-099B-40CE-B1E4-414DCB9429B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8850" name="Rectangle 2">
            <a:extLst>
              <a:ext uri="{FF2B5EF4-FFF2-40B4-BE49-F238E27FC236}">
                <a16:creationId xmlns:a16="http://schemas.microsoft.com/office/drawing/2014/main" id="{245EB673-09F0-4FE3-A99A-0E10363E8D44}"/>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78851" name="Rectangle 3">
            <a:extLst>
              <a:ext uri="{FF2B5EF4-FFF2-40B4-BE49-F238E27FC236}">
                <a16:creationId xmlns:a16="http://schemas.microsoft.com/office/drawing/2014/main" id="{CC11AF93-563F-4C42-A381-E9E8D08D5BE6}"/>
              </a:ext>
            </a:extLst>
          </p:cNvPr>
          <p:cNvSpPr>
            <a:spLocks noGrp="1" noChangeArrowheads="1"/>
          </p:cNvSpPr>
          <p:nvPr>
            <p:ph type="body" idx="1"/>
          </p:nvPr>
        </p:nvSpPr>
        <p:spPr>
          <a:xfrm>
            <a:off x="457200" y="838200"/>
            <a:ext cx="8229600" cy="6019800"/>
          </a:xfrm>
        </p:spPr>
        <p:txBody>
          <a:bodyPr/>
          <a:lstStyle/>
          <a:p>
            <a:pPr eaLnBrk="1" hangingPunct="1">
              <a:lnSpc>
                <a:spcPct val="80000"/>
              </a:lnSpc>
              <a:defRPr/>
            </a:pPr>
            <a:r>
              <a:rPr lang="en-US" sz="2400"/>
              <a:t>He existed with God in eternity before creation</a:t>
            </a:r>
          </a:p>
          <a:p>
            <a:pPr eaLnBrk="1" hangingPunct="1">
              <a:lnSpc>
                <a:spcPct val="80000"/>
              </a:lnSpc>
              <a:defRPr/>
            </a:pPr>
            <a:r>
              <a:rPr lang="en-US" sz="2400"/>
              <a:t>He was born in the flesh</a:t>
            </a:r>
          </a:p>
          <a:p>
            <a:pPr eaLnBrk="1" hangingPunct="1">
              <a:lnSpc>
                <a:spcPct val="80000"/>
              </a:lnSpc>
              <a:defRPr/>
            </a:pPr>
            <a:r>
              <a:rPr lang="en-US" sz="2400"/>
              <a:t>He was fully human</a:t>
            </a:r>
          </a:p>
          <a:p>
            <a:pPr eaLnBrk="1" hangingPunct="1">
              <a:lnSpc>
                <a:spcPct val="80000"/>
              </a:lnSpc>
              <a:defRPr/>
            </a:pPr>
            <a:r>
              <a:rPr lang="en-US" sz="2400"/>
              <a:t>He was fully God</a:t>
            </a:r>
          </a:p>
          <a:p>
            <a:pPr lvl="1" eaLnBrk="1" hangingPunct="1">
              <a:lnSpc>
                <a:spcPct val="80000"/>
              </a:lnSpc>
              <a:defRPr/>
            </a:pPr>
            <a:r>
              <a:rPr lang="en-US" sz="2000"/>
              <a:t>Mat 18:20  "For where two or three have gathered together in My name, I am there in their midst." </a:t>
            </a:r>
          </a:p>
          <a:p>
            <a:pPr lvl="1" eaLnBrk="1" hangingPunct="1">
              <a:lnSpc>
                <a:spcPct val="80000"/>
              </a:lnSpc>
              <a:defRPr/>
            </a:pPr>
            <a:r>
              <a:rPr lang="en-US" sz="2000"/>
              <a:t>Joh 10:30  "I and the Father are one.“</a:t>
            </a:r>
          </a:p>
          <a:p>
            <a:pPr lvl="1" eaLnBrk="1" hangingPunct="1">
              <a:lnSpc>
                <a:spcPct val="80000"/>
              </a:lnSpc>
              <a:defRPr/>
            </a:pPr>
            <a:r>
              <a:rPr lang="en-US" sz="2000"/>
              <a:t>Joh 15:26  "When the Helper comes, whom I will send to you from the Father, </a:t>
            </a:r>
            <a:r>
              <a:rPr lang="en-US" sz="2000" i="1"/>
              <a:t>that is</a:t>
            </a:r>
            <a:r>
              <a:rPr lang="en-US" sz="2000"/>
              <a:t> the Spirit of truth who proceeds from the Father, He will testify about Me, </a:t>
            </a:r>
          </a:p>
          <a:p>
            <a:pPr eaLnBrk="1" hangingPunct="1">
              <a:lnSpc>
                <a:spcPct val="80000"/>
              </a:lnSpc>
              <a:defRPr/>
            </a:pPr>
            <a:r>
              <a:rPr lang="en-US" sz="2400"/>
              <a:t>He led a sinless life</a:t>
            </a:r>
          </a:p>
          <a:p>
            <a:pPr eaLnBrk="1" hangingPunct="1">
              <a:lnSpc>
                <a:spcPct val="80000"/>
              </a:lnSpc>
              <a:defRPr/>
            </a:pPr>
            <a:r>
              <a:rPr lang="en-US" sz="2400"/>
              <a:t>He voluntarily set aside certain divine attributes in His earthly ministry</a:t>
            </a:r>
          </a:p>
          <a:p>
            <a:pPr eaLnBrk="1" hangingPunct="1">
              <a:lnSpc>
                <a:spcPct val="80000"/>
              </a:lnSpc>
              <a:defRPr/>
            </a:pPr>
            <a:r>
              <a:rPr lang="en-US" sz="2400"/>
              <a:t>He paid the penalty of Sin with His death</a:t>
            </a:r>
          </a:p>
          <a:p>
            <a:pPr eaLnBrk="1" hangingPunct="1">
              <a:lnSpc>
                <a:spcPct val="80000"/>
              </a:lnSpc>
              <a:defRPr/>
            </a:pPr>
            <a:r>
              <a:rPr lang="en-US" sz="2400"/>
              <a:t>He rose from the dead in in a resurrection body </a:t>
            </a:r>
          </a:p>
          <a:p>
            <a:pPr eaLnBrk="1" hangingPunct="1">
              <a:lnSpc>
                <a:spcPct val="80000"/>
              </a:lnSpc>
              <a:defRPr/>
            </a:pPr>
            <a:r>
              <a:rPr lang="en-US" sz="2400"/>
              <a:t>He ascended into heaven</a:t>
            </a:r>
          </a:p>
          <a:p>
            <a:pPr eaLnBrk="1" hangingPunct="1">
              <a:lnSpc>
                <a:spcPct val="80000"/>
              </a:lnSpc>
              <a:defRPr/>
            </a:pPr>
            <a:r>
              <a:rPr lang="en-US" sz="2400"/>
              <a:t>He will return</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23B7EDB-E452-4012-9876-E016123A800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9874" name="Rectangle 2">
            <a:extLst>
              <a:ext uri="{FF2B5EF4-FFF2-40B4-BE49-F238E27FC236}">
                <a16:creationId xmlns:a16="http://schemas.microsoft.com/office/drawing/2014/main" id="{D5E24992-E570-41F9-BA13-E134B56E193F}"/>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79875" name="Rectangle 3">
            <a:extLst>
              <a:ext uri="{FF2B5EF4-FFF2-40B4-BE49-F238E27FC236}">
                <a16:creationId xmlns:a16="http://schemas.microsoft.com/office/drawing/2014/main" id="{94786AD1-5D7E-44A7-A9CE-83FD3EA094C4}"/>
              </a:ext>
            </a:extLst>
          </p:cNvPr>
          <p:cNvSpPr>
            <a:spLocks noGrp="1" noChangeArrowheads="1"/>
          </p:cNvSpPr>
          <p:nvPr>
            <p:ph type="body" idx="1"/>
          </p:nvPr>
        </p:nvSpPr>
        <p:spPr>
          <a:xfrm>
            <a:off x="457200" y="838200"/>
            <a:ext cx="8229600" cy="5410200"/>
          </a:xfrm>
        </p:spPr>
        <p:txBody>
          <a:bodyPr/>
          <a:lstStyle/>
          <a:p>
            <a:pPr eaLnBrk="1" hangingPunct="1">
              <a:lnSpc>
                <a:spcPct val="80000"/>
              </a:lnSpc>
              <a:defRPr/>
            </a:pPr>
            <a:r>
              <a:rPr lang="en-US" sz="2400"/>
              <a:t>He existed with God in eternity before creation</a:t>
            </a:r>
          </a:p>
          <a:p>
            <a:pPr eaLnBrk="1" hangingPunct="1">
              <a:lnSpc>
                <a:spcPct val="80000"/>
              </a:lnSpc>
              <a:defRPr/>
            </a:pPr>
            <a:r>
              <a:rPr lang="en-US" sz="2400"/>
              <a:t>He was born in the flesh</a:t>
            </a:r>
          </a:p>
          <a:p>
            <a:pPr eaLnBrk="1" hangingPunct="1">
              <a:lnSpc>
                <a:spcPct val="80000"/>
              </a:lnSpc>
              <a:defRPr/>
            </a:pPr>
            <a:r>
              <a:rPr lang="en-US" sz="2400"/>
              <a:t>He was fully human</a:t>
            </a:r>
          </a:p>
          <a:p>
            <a:pPr eaLnBrk="1" hangingPunct="1">
              <a:lnSpc>
                <a:spcPct val="80000"/>
              </a:lnSpc>
              <a:defRPr/>
            </a:pPr>
            <a:r>
              <a:rPr lang="en-US" sz="2400"/>
              <a:t>He was fully God</a:t>
            </a:r>
          </a:p>
          <a:p>
            <a:pPr eaLnBrk="1" hangingPunct="1">
              <a:lnSpc>
                <a:spcPct val="80000"/>
              </a:lnSpc>
              <a:defRPr/>
            </a:pPr>
            <a:r>
              <a:rPr lang="en-US" sz="2400"/>
              <a:t>He led a sinless life (He was unable to sin)</a:t>
            </a:r>
          </a:p>
          <a:p>
            <a:pPr lvl="1" eaLnBrk="1" hangingPunct="1">
              <a:lnSpc>
                <a:spcPct val="80000"/>
              </a:lnSpc>
              <a:defRPr/>
            </a:pPr>
            <a:r>
              <a:rPr lang="en-US" sz="2000"/>
              <a:t>1Pe 2:21-22  For you have been called for this purpose, since Christ also suffered for you, leaving you an example for you to follow in His steps, </a:t>
            </a:r>
            <a:r>
              <a:rPr lang="en-US" sz="1800"/>
              <a:t>WHO COMMITTED NO SIN, NOR WAS ANY DECEIT FOUND IN HIS MOUTH;</a:t>
            </a:r>
            <a:r>
              <a:rPr lang="en-US" sz="2400">
                <a:latin typeface="Tahoma" charset="0"/>
              </a:rPr>
              <a:t> </a:t>
            </a:r>
            <a:endParaRPr lang="en-US" sz="2000"/>
          </a:p>
          <a:p>
            <a:pPr eaLnBrk="1" hangingPunct="1">
              <a:lnSpc>
                <a:spcPct val="80000"/>
              </a:lnSpc>
              <a:defRPr/>
            </a:pPr>
            <a:r>
              <a:rPr lang="en-US" sz="2400"/>
              <a:t>He voluntarily set aside certain divine attributes in His earthly ministry</a:t>
            </a:r>
          </a:p>
          <a:p>
            <a:pPr eaLnBrk="1" hangingPunct="1">
              <a:lnSpc>
                <a:spcPct val="80000"/>
              </a:lnSpc>
              <a:defRPr/>
            </a:pPr>
            <a:r>
              <a:rPr lang="en-US" sz="2400"/>
              <a:t>He paid the penalty of Sin with His death</a:t>
            </a:r>
          </a:p>
          <a:p>
            <a:pPr eaLnBrk="1" hangingPunct="1">
              <a:lnSpc>
                <a:spcPct val="80000"/>
              </a:lnSpc>
              <a:defRPr/>
            </a:pPr>
            <a:r>
              <a:rPr lang="en-US" sz="2400"/>
              <a:t>He rose from the dead in in a resurrection body </a:t>
            </a:r>
          </a:p>
          <a:p>
            <a:pPr eaLnBrk="1" hangingPunct="1">
              <a:lnSpc>
                <a:spcPct val="80000"/>
              </a:lnSpc>
              <a:defRPr/>
            </a:pPr>
            <a:r>
              <a:rPr lang="en-US" sz="2400"/>
              <a:t>He ascended into heaven</a:t>
            </a:r>
          </a:p>
          <a:p>
            <a:pPr eaLnBrk="1" hangingPunct="1">
              <a:lnSpc>
                <a:spcPct val="80000"/>
              </a:lnSpc>
              <a:defRPr/>
            </a:pPr>
            <a:r>
              <a:rPr lang="en-US" sz="2400"/>
              <a:t>He will return</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F665901-29F4-48D1-8B7B-38EC1BC2AF5D}"/>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0898" name="Rectangle 2">
            <a:extLst>
              <a:ext uri="{FF2B5EF4-FFF2-40B4-BE49-F238E27FC236}">
                <a16:creationId xmlns:a16="http://schemas.microsoft.com/office/drawing/2014/main" id="{8A9F885E-2732-4017-BD1C-F9663B88BCAC}"/>
              </a:ext>
            </a:extLst>
          </p:cNvPr>
          <p:cNvSpPr>
            <a:spLocks noGrp="1" noChangeArrowheads="1"/>
          </p:cNvSpPr>
          <p:nvPr>
            <p:ph type="title"/>
          </p:nvPr>
        </p:nvSpPr>
        <p:spPr>
          <a:xfrm>
            <a:off x="333375" y="101600"/>
            <a:ext cx="8509000" cy="223838"/>
          </a:xfrm>
        </p:spPr>
        <p:txBody>
          <a:bodyPr/>
          <a:lstStyle/>
          <a:p>
            <a:pPr eaLnBrk="1" hangingPunct="1">
              <a:defRPr/>
            </a:pPr>
            <a:r>
              <a:rPr lang="en-US" sz="4000"/>
              <a:t>The Doctrine of Christ</a:t>
            </a:r>
          </a:p>
        </p:txBody>
      </p:sp>
      <p:sp>
        <p:nvSpPr>
          <p:cNvPr id="80899" name="Rectangle 3">
            <a:extLst>
              <a:ext uri="{FF2B5EF4-FFF2-40B4-BE49-F238E27FC236}">
                <a16:creationId xmlns:a16="http://schemas.microsoft.com/office/drawing/2014/main" id="{1A5A07FB-54A2-4160-935D-1DD0934BABF9}"/>
              </a:ext>
            </a:extLst>
          </p:cNvPr>
          <p:cNvSpPr>
            <a:spLocks noGrp="1" noChangeArrowheads="1"/>
          </p:cNvSpPr>
          <p:nvPr>
            <p:ph type="body" idx="1"/>
          </p:nvPr>
        </p:nvSpPr>
        <p:spPr>
          <a:xfrm>
            <a:off x="533400" y="457200"/>
            <a:ext cx="8229600" cy="5562600"/>
          </a:xfrm>
        </p:spPr>
        <p:txBody>
          <a:bodyPr/>
          <a:lstStyle/>
          <a:p>
            <a:pPr eaLnBrk="1" hangingPunct="1">
              <a:lnSpc>
                <a:spcPct val="90000"/>
              </a:lnSpc>
              <a:defRPr/>
            </a:pPr>
            <a:r>
              <a:rPr lang="en-US" sz="2400"/>
              <a:t>He existed with God in eternity before creation</a:t>
            </a:r>
          </a:p>
          <a:p>
            <a:pPr eaLnBrk="1" hangingPunct="1">
              <a:lnSpc>
                <a:spcPct val="90000"/>
              </a:lnSpc>
              <a:defRPr/>
            </a:pPr>
            <a:r>
              <a:rPr lang="en-US" sz="2400"/>
              <a:t>He was born in the flesh</a:t>
            </a:r>
          </a:p>
          <a:p>
            <a:pPr eaLnBrk="1" hangingPunct="1">
              <a:lnSpc>
                <a:spcPct val="90000"/>
              </a:lnSpc>
              <a:defRPr/>
            </a:pPr>
            <a:r>
              <a:rPr lang="en-US" sz="2400"/>
              <a:t>He was fully human</a:t>
            </a:r>
          </a:p>
          <a:p>
            <a:pPr eaLnBrk="1" hangingPunct="1">
              <a:lnSpc>
                <a:spcPct val="90000"/>
              </a:lnSpc>
              <a:defRPr/>
            </a:pPr>
            <a:r>
              <a:rPr lang="en-US" sz="2400"/>
              <a:t>He was fully God</a:t>
            </a:r>
          </a:p>
          <a:p>
            <a:pPr eaLnBrk="1" hangingPunct="1">
              <a:lnSpc>
                <a:spcPct val="90000"/>
              </a:lnSpc>
              <a:defRPr/>
            </a:pPr>
            <a:r>
              <a:rPr lang="en-US" sz="2400"/>
              <a:t>He led a sinless life</a:t>
            </a:r>
          </a:p>
          <a:p>
            <a:pPr eaLnBrk="1" hangingPunct="1">
              <a:lnSpc>
                <a:spcPct val="90000"/>
              </a:lnSpc>
              <a:defRPr/>
            </a:pPr>
            <a:r>
              <a:rPr lang="en-US" sz="2400"/>
              <a:t>He voluntarily set aside certain divine attributes in His earthly ministry (kenosis)</a:t>
            </a:r>
          </a:p>
          <a:p>
            <a:pPr lvl="1" eaLnBrk="1" hangingPunct="1">
              <a:lnSpc>
                <a:spcPct val="90000"/>
              </a:lnSpc>
              <a:defRPr/>
            </a:pPr>
            <a:r>
              <a:rPr lang="en-US" sz="2000"/>
              <a:t>Phi 2:5-8  Make your own attitude that of Christ Jesus, who, existing in the form of God, did not consider equality with God as something to be used for His own advantage. Instead He emptied Himself by assuming the form of a slave, taking on the likeness of men. And when He had come as a man in His external form, He humbled Himself by becoming obedient to the point of death--even to death on a cross.</a:t>
            </a:r>
            <a:r>
              <a:rPr lang="en-US" sz="2400">
                <a:latin typeface="Tahoma" charset="0"/>
              </a:rPr>
              <a:t> </a:t>
            </a:r>
            <a:endParaRPr lang="en-US" sz="2000"/>
          </a:p>
          <a:p>
            <a:pPr eaLnBrk="1" hangingPunct="1">
              <a:lnSpc>
                <a:spcPct val="90000"/>
              </a:lnSpc>
              <a:defRPr/>
            </a:pPr>
            <a:r>
              <a:rPr lang="en-US" sz="2400"/>
              <a:t>He paid the penalty of Sin with His death</a:t>
            </a:r>
          </a:p>
          <a:p>
            <a:pPr eaLnBrk="1" hangingPunct="1">
              <a:lnSpc>
                <a:spcPct val="90000"/>
              </a:lnSpc>
              <a:defRPr/>
            </a:pPr>
            <a:r>
              <a:rPr lang="en-US" sz="2400"/>
              <a:t>He rose from the dead in in a resurrection body </a:t>
            </a:r>
          </a:p>
          <a:p>
            <a:pPr eaLnBrk="1" hangingPunct="1">
              <a:lnSpc>
                <a:spcPct val="90000"/>
              </a:lnSpc>
              <a:defRPr/>
            </a:pPr>
            <a:r>
              <a:rPr lang="en-US" sz="2400"/>
              <a:t>He ascended into heaven</a:t>
            </a:r>
          </a:p>
          <a:p>
            <a:pPr eaLnBrk="1" hangingPunct="1">
              <a:lnSpc>
                <a:spcPct val="90000"/>
              </a:lnSpc>
              <a:defRPr/>
            </a:pPr>
            <a:r>
              <a:rPr lang="en-US" sz="2400"/>
              <a:t>He will return</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8F12052-A6ED-4AA5-8BC0-DDEF273C6CD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1922" name="Rectangle 2">
            <a:extLst>
              <a:ext uri="{FF2B5EF4-FFF2-40B4-BE49-F238E27FC236}">
                <a16:creationId xmlns:a16="http://schemas.microsoft.com/office/drawing/2014/main" id="{18155D33-393E-4F26-A540-BBD2B8780DD8}"/>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81923" name="Rectangle 3">
            <a:extLst>
              <a:ext uri="{FF2B5EF4-FFF2-40B4-BE49-F238E27FC236}">
                <a16:creationId xmlns:a16="http://schemas.microsoft.com/office/drawing/2014/main" id="{F7F7A90E-420C-4FB3-A89B-0D170414E9FD}"/>
              </a:ext>
            </a:extLst>
          </p:cNvPr>
          <p:cNvSpPr>
            <a:spLocks noGrp="1" noChangeArrowheads="1"/>
          </p:cNvSpPr>
          <p:nvPr>
            <p:ph type="body" idx="1"/>
          </p:nvPr>
        </p:nvSpPr>
        <p:spPr>
          <a:xfrm>
            <a:off x="228600" y="838200"/>
            <a:ext cx="8458200" cy="6019800"/>
          </a:xfrm>
        </p:spPr>
        <p:txBody>
          <a:bodyPr/>
          <a:lstStyle/>
          <a:p>
            <a:pPr eaLnBrk="1" hangingPunct="1">
              <a:lnSpc>
                <a:spcPct val="90000"/>
              </a:lnSpc>
              <a:defRPr/>
            </a:pPr>
            <a:r>
              <a:rPr lang="en-US" sz="2000"/>
              <a:t>He existed with God in eternity before creation</a:t>
            </a:r>
          </a:p>
          <a:p>
            <a:pPr eaLnBrk="1" hangingPunct="1">
              <a:lnSpc>
                <a:spcPct val="90000"/>
              </a:lnSpc>
              <a:defRPr/>
            </a:pPr>
            <a:r>
              <a:rPr lang="en-US" sz="2000"/>
              <a:t>He was born in the flesh</a:t>
            </a:r>
          </a:p>
          <a:p>
            <a:pPr eaLnBrk="1" hangingPunct="1">
              <a:lnSpc>
                <a:spcPct val="90000"/>
              </a:lnSpc>
              <a:defRPr/>
            </a:pPr>
            <a:r>
              <a:rPr lang="en-US" sz="2000"/>
              <a:t>He was fully human</a:t>
            </a:r>
          </a:p>
          <a:p>
            <a:pPr eaLnBrk="1" hangingPunct="1">
              <a:lnSpc>
                <a:spcPct val="90000"/>
              </a:lnSpc>
              <a:defRPr/>
            </a:pPr>
            <a:r>
              <a:rPr lang="en-US" sz="2000"/>
              <a:t>He was fully God</a:t>
            </a:r>
          </a:p>
          <a:p>
            <a:pPr eaLnBrk="1" hangingPunct="1">
              <a:lnSpc>
                <a:spcPct val="90000"/>
              </a:lnSpc>
              <a:defRPr/>
            </a:pPr>
            <a:r>
              <a:rPr lang="en-US" sz="2000"/>
              <a:t>He led a sinless life</a:t>
            </a:r>
          </a:p>
          <a:p>
            <a:pPr eaLnBrk="1" hangingPunct="1">
              <a:lnSpc>
                <a:spcPct val="90000"/>
              </a:lnSpc>
              <a:defRPr/>
            </a:pPr>
            <a:r>
              <a:rPr lang="en-US" sz="2000"/>
              <a:t>He voluntarily set aside certain divine attributes in His earthly ministry</a:t>
            </a:r>
          </a:p>
          <a:p>
            <a:pPr eaLnBrk="1" hangingPunct="1">
              <a:lnSpc>
                <a:spcPct val="90000"/>
              </a:lnSpc>
              <a:defRPr/>
            </a:pPr>
            <a:r>
              <a:rPr lang="en-US" sz="2000"/>
              <a:t>He paid the penalty of Sin with His death</a:t>
            </a:r>
          </a:p>
          <a:p>
            <a:pPr lvl="1" eaLnBrk="1" hangingPunct="1">
              <a:lnSpc>
                <a:spcPct val="90000"/>
              </a:lnSpc>
              <a:defRPr/>
            </a:pPr>
            <a:r>
              <a:rPr lang="en-US" sz="1800"/>
              <a:t>2Co 5:21  He made Him who knew no sin </a:t>
            </a:r>
            <a:r>
              <a:rPr lang="en-US" sz="1800" i="1"/>
              <a:t>to be</a:t>
            </a:r>
            <a:r>
              <a:rPr lang="en-US" sz="1800"/>
              <a:t> sin on our behalf, so that we might become the righteousness of God in Him. </a:t>
            </a:r>
          </a:p>
          <a:p>
            <a:pPr lvl="1" eaLnBrk="1" hangingPunct="1">
              <a:lnSpc>
                <a:spcPct val="90000"/>
              </a:lnSpc>
              <a:defRPr/>
            </a:pPr>
            <a:r>
              <a:rPr lang="en-US" sz="1800"/>
              <a:t>1Jo 2:1-2</a:t>
            </a:r>
            <a:r>
              <a:rPr lang="en-US" sz="1800" b="1"/>
              <a:t>  </a:t>
            </a:r>
            <a:r>
              <a:rPr lang="en-US" sz="1800"/>
              <a:t>My little children, I am writing these things to you so that you may not sin. And if anyone sins, we have an Advocate with the Father, Jesus Christ the righteous; and He Himself is the propitiation for our sins; and not for ours only, but also for </a:t>
            </a:r>
            <a:r>
              <a:rPr lang="en-US" sz="1800" i="1"/>
              <a:t>those of</a:t>
            </a:r>
            <a:r>
              <a:rPr lang="en-US" sz="1800"/>
              <a:t> the whole world.</a:t>
            </a:r>
            <a:r>
              <a:rPr lang="en-US" sz="2000">
                <a:latin typeface="Tahoma" charset="0"/>
              </a:rPr>
              <a:t> </a:t>
            </a:r>
          </a:p>
          <a:p>
            <a:pPr lvl="1" eaLnBrk="1" hangingPunct="1">
              <a:lnSpc>
                <a:spcPct val="90000"/>
              </a:lnSpc>
              <a:defRPr/>
            </a:pPr>
            <a:r>
              <a:rPr lang="en-US" sz="1800"/>
              <a:t>Mat 20:28  just as the Son of Man did not come to be served, but to serve, and to give His life a ransom for many." </a:t>
            </a:r>
          </a:p>
          <a:p>
            <a:pPr eaLnBrk="1" hangingPunct="1">
              <a:lnSpc>
                <a:spcPct val="90000"/>
              </a:lnSpc>
              <a:defRPr/>
            </a:pPr>
            <a:r>
              <a:rPr lang="en-US" sz="2000"/>
              <a:t>He rose from the dead in in a resurrection body </a:t>
            </a:r>
          </a:p>
          <a:p>
            <a:pPr eaLnBrk="1" hangingPunct="1">
              <a:lnSpc>
                <a:spcPct val="90000"/>
              </a:lnSpc>
              <a:defRPr/>
            </a:pPr>
            <a:r>
              <a:rPr lang="en-US" sz="2000"/>
              <a:t>He ascended into heaven</a:t>
            </a:r>
          </a:p>
          <a:p>
            <a:pPr eaLnBrk="1" hangingPunct="1">
              <a:lnSpc>
                <a:spcPct val="90000"/>
              </a:lnSpc>
              <a:defRPr/>
            </a:pPr>
            <a:r>
              <a:rPr lang="en-US" sz="2000"/>
              <a:t>He will return</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2072E7F-4A81-4285-AD6C-259C93375D3D}"/>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2946" name="Rectangle 2">
            <a:extLst>
              <a:ext uri="{FF2B5EF4-FFF2-40B4-BE49-F238E27FC236}">
                <a16:creationId xmlns:a16="http://schemas.microsoft.com/office/drawing/2014/main" id="{7805F0DB-1C92-4049-96D4-AD49B78511BD}"/>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82947" name="Rectangle 3">
            <a:extLst>
              <a:ext uri="{FF2B5EF4-FFF2-40B4-BE49-F238E27FC236}">
                <a16:creationId xmlns:a16="http://schemas.microsoft.com/office/drawing/2014/main" id="{12D62339-97DF-4EE2-BECD-AF9CB2F955C7}"/>
              </a:ext>
            </a:extLst>
          </p:cNvPr>
          <p:cNvSpPr>
            <a:spLocks noGrp="1" noChangeArrowheads="1"/>
          </p:cNvSpPr>
          <p:nvPr>
            <p:ph type="body" idx="1"/>
          </p:nvPr>
        </p:nvSpPr>
        <p:spPr>
          <a:xfrm>
            <a:off x="457200" y="838200"/>
            <a:ext cx="8229600" cy="5410200"/>
          </a:xfrm>
        </p:spPr>
        <p:txBody>
          <a:bodyPr/>
          <a:lstStyle/>
          <a:p>
            <a:pPr eaLnBrk="1" hangingPunct="1">
              <a:lnSpc>
                <a:spcPct val="80000"/>
              </a:lnSpc>
              <a:defRPr/>
            </a:pPr>
            <a:r>
              <a:rPr lang="en-US" sz="2000"/>
              <a:t>He existed with God in eternity before creation</a:t>
            </a:r>
          </a:p>
          <a:p>
            <a:pPr eaLnBrk="1" hangingPunct="1">
              <a:lnSpc>
                <a:spcPct val="80000"/>
              </a:lnSpc>
              <a:defRPr/>
            </a:pPr>
            <a:r>
              <a:rPr lang="en-US" sz="2000"/>
              <a:t>He was born in the flesh</a:t>
            </a:r>
          </a:p>
          <a:p>
            <a:pPr eaLnBrk="1" hangingPunct="1">
              <a:lnSpc>
                <a:spcPct val="80000"/>
              </a:lnSpc>
              <a:defRPr/>
            </a:pPr>
            <a:r>
              <a:rPr lang="en-US" sz="2000"/>
              <a:t>He was fully human</a:t>
            </a:r>
          </a:p>
          <a:p>
            <a:pPr eaLnBrk="1" hangingPunct="1">
              <a:lnSpc>
                <a:spcPct val="80000"/>
              </a:lnSpc>
              <a:defRPr/>
            </a:pPr>
            <a:r>
              <a:rPr lang="en-US" sz="2000"/>
              <a:t>He was fully God</a:t>
            </a:r>
          </a:p>
          <a:p>
            <a:pPr eaLnBrk="1" hangingPunct="1">
              <a:lnSpc>
                <a:spcPct val="80000"/>
              </a:lnSpc>
              <a:defRPr/>
            </a:pPr>
            <a:r>
              <a:rPr lang="en-US" sz="2000"/>
              <a:t>He led a sinless life</a:t>
            </a:r>
          </a:p>
          <a:p>
            <a:pPr eaLnBrk="1" hangingPunct="1">
              <a:lnSpc>
                <a:spcPct val="80000"/>
              </a:lnSpc>
              <a:defRPr/>
            </a:pPr>
            <a:r>
              <a:rPr lang="en-US" sz="2000"/>
              <a:t>He voluntarily set aside certain divine attributes in His earthly ministry</a:t>
            </a:r>
          </a:p>
          <a:p>
            <a:pPr eaLnBrk="1" hangingPunct="1">
              <a:lnSpc>
                <a:spcPct val="80000"/>
              </a:lnSpc>
              <a:defRPr/>
            </a:pPr>
            <a:r>
              <a:rPr lang="en-US" sz="2000"/>
              <a:t>He paid the penalty of Sin with His death</a:t>
            </a:r>
          </a:p>
          <a:p>
            <a:pPr eaLnBrk="1" hangingPunct="1">
              <a:lnSpc>
                <a:spcPct val="80000"/>
              </a:lnSpc>
              <a:defRPr/>
            </a:pPr>
            <a:r>
              <a:rPr lang="en-US" sz="2000"/>
              <a:t>He rose from the dead in in a resurrection body </a:t>
            </a:r>
          </a:p>
          <a:p>
            <a:pPr lvl="1" eaLnBrk="1" hangingPunct="1">
              <a:lnSpc>
                <a:spcPct val="80000"/>
              </a:lnSpc>
              <a:defRPr/>
            </a:pPr>
            <a:r>
              <a:rPr lang="en-US" sz="1800"/>
              <a:t>1Co 15:3-8  . . . and that He was buried, and that He was raised on the third day according to the Scriptures, and that He appeared to Cephas, then to the twelve. After that He appeared to more than five hundred brethren at one time, most of whom remain until now, but some have fallen asleep; then He appeared to James, then to all the apostles; and last of all, as to one untimely born, He appeared to me also. </a:t>
            </a:r>
          </a:p>
          <a:p>
            <a:pPr lvl="1" eaLnBrk="1" hangingPunct="1">
              <a:lnSpc>
                <a:spcPct val="80000"/>
              </a:lnSpc>
              <a:defRPr/>
            </a:pPr>
            <a:r>
              <a:rPr lang="en-US" sz="1800"/>
              <a:t>Joh 20:27  Then He *said to Thomas, "Reach here with your finger, and see My hands; and reach here your hand and put it into My side; and do not be unbelieving, but believing." </a:t>
            </a:r>
          </a:p>
          <a:p>
            <a:pPr lvl="1" eaLnBrk="1" hangingPunct="1">
              <a:lnSpc>
                <a:spcPct val="80000"/>
              </a:lnSpc>
              <a:defRPr/>
            </a:pPr>
            <a:r>
              <a:rPr lang="en-US" sz="1800"/>
              <a:t>Luk 24:42  They gave Him a piece of a broiled fish; and He took it and ate </a:t>
            </a:r>
            <a:r>
              <a:rPr lang="en-US" sz="1800" i="1"/>
              <a:t>it</a:t>
            </a:r>
            <a:r>
              <a:rPr lang="en-US" sz="1800"/>
              <a:t> before them.</a:t>
            </a:r>
            <a:r>
              <a:rPr lang="en-US" sz="1800">
                <a:latin typeface="Tahoma" charset="0"/>
              </a:rPr>
              <a:t> </a:t>
            </a:r>
            <a:endParaRPr lang="en-US" sz="2000" b="1"/>
          </a:p>
          <a:p>
            <a:pPr eaLnBrk="1" hangingPunct="1">
              <a:lnSpc>
                <a:spcPct val="80000"/>
              </a:lnSpc>
              <a:defRPr/>
            </a:pPr>
            <a:r>
              <a:rPr lang="en-US" sz="2000"/>
              <a:t>He ascended into heaven</a:t>
            </a:r>
          </a:p>
          <a:p>
            <a:pPr eaLnBrk="1" hangingPunct="1">
              <a:lnSpc>
                <a:spcPct val="80000"/>
              </a:lnSpc>
              <a:defRPr/>
            </a:pPr>
            <a:r>
              <a:rPr lang="en-US" sz="2000"/>
              <a:t>He will return</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18FDFAC-F6BF-4D4A-A75B-95A4F442C36D}"/>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3970" name="Rectangle 2">
            <a:extLst>
              <a:ext uri="{FF2B5EF4-FFF2-40B4-BE49-F238E27FC236}">
                <a16:creationId xmlns:a16="http://schemas.microsoft.com/office/drawing/2014/main" id="{7AC2B247-AAE5-4EE0-BC9A-FF36AED264C5}"/>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83971" name="Rectangle 3">
            <a:extLst>
              <a:ext uri="{FF2B5EF4-FFF2-40B4-BE49-F238E27FC236}">
                <a16:creationId xmlns:a16="http://schemas.microsoft.com/office/drawing/2014/main" id="{5C40C829-4E5F-416C-A7C4-22D79A539A1F}"/>
              </a:ext>
            </a:extLst>
          </p:cNvPr>
          <p:cNvSpPr>
            <a:spLocks noGrp="1" noChangeArrowheads="1"/>
          </p:cNvSpPr>
          <p:nvPr>
            <p:ph type="body" idx="1"/>
          </p:nvPr>
        </p:nvSpPr>
        <p:spPr>
          <a:xfrm>
            <a:off x="457200" y="838200"/>
            <a:ext cx="8229600" cy="5410200"/>
          </a:xfrm>
        </p:spPr>
        <p:txBody>
          <a:bodyPr/>
          <a:lstStyle/>
          <a:p>
            <a:pPr eaLnBrk="1" hangingPunct="1">
              <a:lnSpc>
                <a:spcPct val="80000"/>
              </a:lnSpc>
              <a:defRPr/>
            </a:pPr>
            <a:r>
              <a:rPr lang="en-US" sz="2000"/>
              <a:t>He existed with God in eternity before creation</a:t>
            </a:r>
          </a:p>
          <a:p>
            <a:pPr eaLnBrk="1" hangingPunct="1">
              <a:lnSpc>
                <a:spcPct val="80000"/>
              </a:lnSpc>
              <a:defRPr/>
            </a:pPr>
            <a:r>
              <a:rPr lang="en-US" sz="2000"/>
              <a:t>He was born in the flesh</a:t>
            </a:r>
          </a:p>
          <a:p>
            <a:pPr eaLnBrk="1" hangingPunct="1">
              <a:lnSpc>
                <a:spcPct val="80000"/>
              </a:lnSpc>
              <a:defRPr/>
            </a:pPr>
            <a:r>
              <a:rPr lang="en-US" sz="2000"/>
              <a:t>He was fully human</a:t>
            </a:r>
          </a:p>
          <a:p>
            <a:pPr eaLnBrk="1" hangingPunct="1">
              <a:lnSpc>
                <a:spcPct val="80000"/>
              </a:lnSpc>
              <a:defRPr/>
            </a:pPr>
            <a:r>
              <a:rPr lang="en-US" sz="2000"/>
              <a:t>He was fully God</a:t>
            </a:r>
          </a:p>
          <a:p>
            <a:pPr eaLnBrk="1" hangingPunct="1">
              <a:lnSpc>
                <a:spcPct val="80000"/>
              </a:lnSpc>
              <a:defRPr/>
            </a:pPr>
            <a:r>
              <a:rPr lang="en-US" sz="2000"/>
              <a:t>He led a sinless life</a:t>
            </a:r>
          </a:p>
          <a:p>
            <a:pPr eaLnBrk="1" hangingPunct="1">
              <a:lnSpc>
                <a:spcPct val="80000"/>
              </a:lnSpc>
              <a:defRPr/>
            </a:pPr>
            <a:r>
              <a:rPr lang="en-US" sz="2000"/>
              <a:t>He voluntarily set aside certain divine attributes in His earthly ministry</a:t>
            </a:r>
          </a:p>
          <a:p>
            <a:pPr eaLnBrk="1" hangingPunct="1">
              <a:lnSpc>
                <a:spcPct val="80000"/>
              </a:lnSpc>
              <a:defRPr/>
            </a:pPr>
            <a:r>
              <a:rPr lang="en-US" sz="2000"/>
              <a:t>He paid the penalty of Sin with His death</a:t>
            </a:r>
          </a:p>
          <a:p>
            <a:pPr eaLnBrk="1" hangingPunct="1">
              <a:lnSpc>
                <a:spcPct val="80000"/>
              </a:lnSpc>
              <a:defRPr/>
            </a:pPr>
            <a:r>
              <a:rPr lang="en-US" sz="2000"/>
              <a:t>He rose from the dead in in a resurrection body </a:t>
            </a:r>
          </a:p>
          <a:p>
            <a:pPr eaLnBrk="1" hangingPunct="1">
              <a:lnSpc>
                <a:spcPct val="80000"/>
              </a:lnSpc>
              <a:defRPr/>
            </a:pPr>
            <a:r>
              <a:rPr lang="en-US" sz="2000"/>
              <a:t>He ascended into heaven</a:t>
            </a:r>
          </a:p>
          <a:p>
            <a:pPr lvl="1" eaLnBrk="1" hangingPunct="1">
              <a:lnSpc>
                <a:spcPct val="80000"/>
              </a:lnSpc>
              <a:defRPr/>
            </a:pPr>
            <a:r>
              <a:rPr lang="en-US" sz="1800"/>
              <a:t>Act 1:9-11  And after He had said these things, He was lifted up while they were looking on, and a cloud received Him out of their sight. And as they were gazing intently into the sky while He was going, behold, two men in white clothing stood beside them. They also said, "Men of Galilee, why do you stand looking into the sky? This Jesus, who has been taken up from you into heaven, will come in just the same way as you have watched Him go into heaven."</a:t>
            </a:r>
            <a:r>
              <a:rPr lang="en-US" sz="2000">
                <a:latin typeface="Tahoma" charset="0"/>
              </a:rPr>
              <a:t> </a:t>
            </a:r>
            <a:endParaRPr lang="en-US" sz="1800"/>
          </a:p>
          <a:p>
            <a:pPr eaLnBrk="1" hangingPunct="1">
              <a:lnSpc>
                <a:spcPct val="80000"/>
              </a:lnSpc>
              <a:defRPr/>
            </a:pPr>
            <a:r>
              <a:rPr lang="en-US" sz="2000"/>
              <a:t>He will return</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8FA9CA5-0096-4500-9CA0-7537882138B8}"/>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4994" name="Rectangle 2">
            <a:extLst>
              <a:ext uri="{FF2B5EF4-FFF2-40B4-BE49-F238E27FC236}">
                <a16:creationId xmlns:a16="http://schemas.microsoft.com/office/drawing/2014/main" id="{C092D690-4577-4317-9318-5A9A7D73F1AC}"/>
              </a:ext>
            </a:extLst>
          </p:cNvPr>
          <p:cNvSpPr>
            <a:spLocks noGrp="1" noChangeArrowheads="1"/>
          </p:cNvSpPr>
          <p:nvPr>
            <p:ph type="title"/>
          </p:nvPr>
        </p:nvSpPr>
        <p:spPr>
          <a:xfrm>
            <a:off x="458788" y="277813"/>
            <a:ext cx="8229600" cy="560387"/>
          </a:xfrm>
        </p:spPr>
        <p:txBody>
          <a:bodyPr/>
          <a:lstStyle/>
          <a:p>
            <a:pPr eaLnBrk="1" hangingPunct="1">
              <a:defRPr/>
            </a:pPr>
            <a:r>
              <a:rPr lang="en-US" sz="4000"/>
              <a:t>The Doctrine of Christ</a:t>
            </a:r>
          </a:p>
        </p:txBody>
      </p:sp>
      <p:sp>
        <p:nvSpPr>
          <p:cNvPr id="84995" name="Rectangle 3">
            <a:extLst>
              <a:ext uri="{FF2B5EF4-FFF2-40B4-BE49-F238E27FC236}">
                <a16:creationId xmlns:a16="http://schemas.microsoft.com/office/drawing/2014/main" id="{4D8DC4B4-713D-487E-8350-2AF77C17693B}"/>
              </a:ext>
            </a:extLst>
          </p:cNvPr>
          <p:cNvSpPr>
            <a:spLocks noGrp="1" noChangeArrowheads="1"/>
          </p:cNvSpPr>
          <p:nvPr>
            <p:ph type="body" idx="1"/>
          </p:nvPr>
        </p:nvSpPr>
        <p:spPr>
          <a:xfrm>
            <a:off x="457200" y="990600"/>
            <a:ext cx="8229600" cy="5257800"/>
          </a:xfrm>
        </p:spPr>
        <p:txBody>
          <a:bodyPr/>
          <a:lstStyle/>
          <a:p>
            <a:pPr eaLnBrk="1" hangingPunct="1">
              <a:lnSpc>
                <a:spcPct val="80000"/>
              </a:lnSpc>
              <a:defRPr/>
            </a:pPr>
            <a:r>
              <a:rPr lang="en-US" sz="2000"/>
              <a:t>He existed with God in eternity before creation</a:t>
            </a:r>
          </a:p>
          <a:p>
            <a:pPr eaLnBrk="1" hangingPunct="1">
              <a:lnSpc>
                <a:spcPct val="80000"/>
              </a:lnSpc>
              <a:defRPr/>
            </a:pPr>
            <a:r>
              <a:rPr lang="en-US" sz="2000"/>
              <a:t>He was born in the flesh</a:t>
            </a:r>
          </a:p>
          <a:p>
            <a:pPr eaLnBrk="1" hangingPunct="1">
              <a:lnSpc>
                <a:spcPct val="80000"/>
              </a:lnSpc>
              <a:defRPr/>
            </a:pPr>
            <a:r>
              <a:rPr lang="en-US" sz="2000"/>
              <a:t>He was fully human</a:t>
            </a:r>
          </a:p>
          <a:p>
            <a:pPr eaLnBrk="1" hangingPunct="1">
              <a:lnSpc>
                <a:spcPct val="80000"/>
              </a:lnSpc>
              <a:defRPr/>
            </a:pPr>
            <a:r>
              <a:rPr lang="en-US" sz="2000"/>
              <a:t>He was fully God</a:t>
            </a:r>
          </a:p>
          <a:p>
            <a:pPr eaLnBrk="1" hangingPunct="1">
              <a:lnSpc>
                <a:spcPct val="80000"/>
              </a:lnSpc>
              <a:defRPr/>
            </a:pPr>
            <a:r>
              <a:rPr lang="en-US" sz="2000"/>
              <a:t>He led a sinless life</a:t>
            </a:r>
          </a:p>
          <a:p>
            <a:pPr eaLnBrk="1" hangingPunct="1">
              <a:lnSpc>
                <a:spcPct val="80000"/>
              </a:lnSpc>
              <a:defRPr/>
            </a:pPr>
            <a:r>
              <a:rPr lang="en-US" sz="2000"/>
              <a:t>He voluntarily set aside certain divine attributes in His earthly ministry</a:t>
            </a:r>
          </a:p>
          <a:p>
            <a:pPr eaLnBrk="1" hangingPunct="1">
              <a:lnSpc>
                <a:spcPct val="80000"/>
              </a:lnSpc>
              <a:defRPr/>
            </a:pPr>
            <a:r>
              <a:rPr lang="en-US" sz="2000"/>
              <a:t>He paid the penalty of Sin with His death</a:t>
            </a:r>
          </a:p>
          <a:p>
            <a:pPr eaLnBrk="1" hangingPunct="1">
              <a:lnSpc>
                <a:spcPct val="80000"/>
              </a:lnSpc>
              <a:defRPr/>
            </a:pPr>
            <a:r>
              <a:rPr lang="en-US" sz="2000"/>
              <a:t>He rose from the dead in in a resurrection body </a:t>
            </a:r>
          </a:p>
          <a:p>
            <a:pPr eaLnBrk="1" hangingPunct="1">
              <a:lnSpc>
                <a:spcPct val="80000"/>
              </a:lnSpc>
              <a:defRPr/>
            </a:pPr>
            <a:r>
              <a:rPr lang="en-US" sz="2000"/>
              <a:t>He ascended into heaven</a:t>
            </a:r>
          </a:p>
          <a:p>
            <a:pPr eaLnBrk="1" hangingPunct="1">
              <a:lnSpc>
                <a:spcPct val="80000"/>
              </a:lnSpc>
              <a:defRPr/>
            </a:pPr>
            <a:r>
              <a:rPr lang="en-US" sz="2000"/>
              <a:t>He will return</a:t>
            </a:r>
          </a:p>
          <a:p>
            <a:pPr lvl="1" eaLnBrk="1" hangingPunct="1">
              <a:lnSpc>
                <a:spcPct val="80000"/>
              </a:lnSpc>
              <a:defRPr/>
            </a:pPr>
            <a:r>
              <a:rPr lang="en-US" sz="1800"/>
              <a:t>Mat 24:30  "And then the sign of the Son of Man will appear in the sky, and then all the tribes of the earth will mourn, and they will see the </a:t>
            </a:r>
            <a:r>
              <a:rPr lang="en-US" sz="1600"/>
              <a:t>SON OF MAN COMING ON THE CLOUDS OF THE SKY</a:t>
            </a:r>
            <a:r>
              <a:rPr lang="en-US" sz="1800"/>
              <a:t> with power and great glory. </a:t>
            </a:r>
          </a:p>
          <a:p>
            <a:pPr lvl="1" eaLnBrk="1" hangingPunct="1">
              <a:lnSpc>
                <a:spcPct val="80000"/>
              </a:lnSpc>
              <a:defRPr/>
            </a:pPr>
            <a:r>
              <a:rPr lang="en-US" sz="1800"/>
              <a:t>Zec 14:3-4 Then the LORD will go forth and fight against those nations, as when He fights on a day of battle. In that day His feet will stand on the Mount of Olives, which is in front of Jerusalem on the east; and the Mount of Olives will be split in its middle from east to west by a very large valley, so that half of the mountain will move toward the north and the other half toward the south.</a:t>
            </a:r>
            <a:r>
              <a:rPr lang="en-US" sz="2000">
                <a:latin typeface="Tahoma" charset="0"/>
              </a:rPr>
              <a:t> </a:t>
            </a:r>
            <a:endParaRPr lang="en-US" sz="1800"/>
          </a:p>
          <a:p>
            <a:pPr lvl="1" eaLnBrk="1" hangingPunct="1">
              <a:lnSpc>
                <a:spcPct val="80000"/>
              </a:lnSpc>
              <a:defRPr/>
            </a:pPr>
            <a:endParaRPr lang="en-US" sz="1800"/>
          </a:p>
          <a:p>
            <a:pPr lvl="1" eaLnBrk="1" hangingPunct="1">
              <a:lnSpc>
                <a:spcPct val="80000"/>
              </a:lnSpc>
              <a:defRPr/>
            </a:pPr>
            <a:endParaRPr lang="en-US" sz="180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5619DE2-F761-4D43-A98E-4FE89F48E538}"/>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6018" name="Rectangle 2">
            <a:extLst>
              <a:ext uri="{FF2B5EF4-FFF2-40B4-BE49-F238E27FC236}">
                <a16:creationId xmlns:a16="http://schemas.microsoft.com/office/drawing/2014/main" id="{95ECCF31-400C-4590-A24A-6206DA464A0B}"/>
              </a:ext>
            </a:extLst>
          </p:cNvPr>
          <p:cNvSpPr>
            <a:spLocks noGrp="1" noChangeArrowheads="1"/>
          </p:cNvSpPr>
          <p:nvPr>
            <p:ph type="title"/>
          </p:nvPr>
        </p:nvSpPr>
        <p:spPr>
          <a:xfrm>
            <a:off x="457200" y="277813"/>
            <a:ext cx="8229600" cy="560387"/>
          </a:xfrm>
        </p:spPr>
        <p:txBody>
          <a:bodyPr/>
          <a:lstStyle/>
          <a:p>
            <a:pPr eaLnBrk="1" hangingPunct="1">
              <a:defRPr/>
            </a:pPr>
            <a:r>
              <a:rPr lang="en-US" sz="4000"/>
              <a:t>The Doctrine of Christ</a:t>
            </a:r>
          </a:p>
        </p:txBody>
      </p:sp>
      <p:sp>
        <p:nvSpPr>
          <p:cNvPr id="86019" name="Rectangle 3">
            <a:extLst>
              <a:ext uri="{FF2B5EF4-FFF2-40B4-BE49-F238E27FC236}">
                <a16:creationId xmlns:a16="http://schemas.microsoft.com/office/drawing/2014/main" id="{4D8124D3-427B-4FE7-B493-6BF62BCB0DC2}"/>
              </a:ext>
            </a:extLst>
          </p:cNvPr>
          <p:cNvSpPr>
            <a:spLocks noGrp="1" noChangeArrowheads="1"/>
          </p:cNvSpPr>
          <p:nvPr>
            <p:ph type="body" idx="1"/>
          </p:nvPr>
        </p:nvSpPr>
        <p:spPr>
          <a:xfrm>
            <a:off x="457200" y="1066800"/>
            <a:ext cx="8229600" cy="5181600"/>
          </a:xfrm>
        </p:spPr>
        <p:txBody>
          <a:bodyPr/>
          <a:lstStyle/>
          <a:p>
            <a:pPr eaLnBrk="1" hangingPunct="1">
              <a:defRPr/>
            </a:pPr>
            <a:r>
              <a:rPr lang="en-US" sz="2800"/>
              <a:t>The Universe was created through Him</a:t>
            </a:r>
          </a:p>
          <a:p>
            <a:pPr lvl="1" eaLnBrk="1" hangingPunct="1">
              <a:defRPr/>
            </a:pPr>
            <a:r>
              <a:rPr lang="en-US" sz="2400"/>
              <a:t>Joh 1:1-3</a:t>
            </a:r>
            <a:r>
              <a:rPr lang="en-US" sz="2400" b="1"/>
              <a:t>  In the beginning was the Word, and the Word was with God, and the Word was God. He was in the beginning with God. All things came into being through Him, and apart from Him nothing came into being that has come into being.</a:t>
            </a:r>
            <a:r>
              <a:rPr lang="en-US">
                <a:latin typeface="Tahoma" charset="0"/>
              </a:rPr>
              <a:t> </a:t>
            </a:r>
          </a:p>
          <a:p>
            <a:pPr lvl="1" eaLnBrk="1" hangingPunct="1">
              <a:defRPr/>
            </a:pPr>
            <a:r>
              <a:rPr lang="en-US" sz="2400"/>
              <a:t>Col 1:15-16  He is the image of the invisible God, the firstborn of all creation. For by Him all things were created, </a:t>
            </a:r>
            <a:r>
              <a:rPr lang="en-US" sz="2400" i="1"/>
              <a:t>both</a:t>
            </a:r>
            <a:r>
              <a:rPr lang="en-US" sz="2400"/>
              <a:t> in the heavens and on earth, visible and invisible, whether thrones or dominions or rulers or authorities--all things have been created through Him and for Him.</a:t>
            </a:r>
            <a:r>
              <a:rPr lang="en-US">
                <a:latin typeface="Tahoma" charset="0"/>
              </a:rPr>
              <a:t> </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Footer Placeholder 4">
            <a:extLst>
              <a:ext uri="{FF2B5EF4-FFF2-40B4-BE49-F238E27FC236}">
                <a16:creationId xmlns:a16="http://schemas.microsoft.com/office/drawing/2014/main" id="{F2C1CF98-1975-4B05-BA33-0A18F0115E6F}"/>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72707" name="Rectangle 2">
            <a:extLst>
              <a:ext uri="{FF2B5EF4-FFF2-40B4-BE49-F238E27FC236}">
                <a16:creationId xmlns:a16="http://schemas.microsoft.com/office/drawing/2014/main" id="{DA0AC979-0428-4CF1-A8BC-AE9E7561638B}"/>
              </a:ext>
            </a:extLst>
          </p:cNvPr>
          <p:cNvSpPr>
            <a:spLocks noChangeArrowheads="1"/>
          </p:cNvSpPr>
          <p:nvPr/>
        </p:nvSpPr>
        <p:spPr bwMode="auto">
          <a:xfrm>
            <a:off x="-228600" y="0"/>
            <a:ext cx="9593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400" b="1">
                <a:cs typeface="Times New Roman" panose="02020603050405020304" pitchFamily="18" charset="0"/>
              </a:rPr>
              <a:t>The Divinity of Christ in the Words of the Early Church Fathers</a:t>
            </a:r>
            <a:endParaRPr lang="en-US" altLang="en-US" sz="3600"/>
          </a:p>
        </p:txBody>
      </p:sp>
      <p:graphicFrame>
        <p:nvGraphicFramePr>
          <p:cNvPr id="27709" name="Group 61">
            <a:extLst>
              <a:ext uri="{FF2B5EF4-FFF2-40B4-BE49-F238E27FC236}">
                <a16:creationId xmlns:a16="http://schemas.microsoft.com/office/drawing/2014/main" id="{39F467EE-2F29-45E7-B140-0457A99CA8D3}"/>
              </a:ext>
            </a:extLst>
          </p:cNvPr>
          <p:cNvGraphicFramePr>
            <a:graphicFrameLocks noGrp="1"/>
          </p:cNvGraphicFramePr>
          <p:nvPr/>
        </p:nvGraphicFramePr>
        <p:xfrm>
          <a:off x="0" y="457200"/>
          <a:ext cx="9144000" cy="5913438"/>
        </p:xfrm>
        <a:graphic>
          <a:graphicData uri="http://schemas.openxmlformats.org/drawingml/2006/table">
            <a:tbl>
              <a:tblPr/>
              <a:tblGrid>
                <a:gridCol w="12954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6629400">
                  <a:extLst>
                    <a:ext uri="{9D8B030D-6E8A-4147-A177-3AD203B41FA5}">
                      <a16:colId xmlns:a16="http://schemas.microsoft.com/office/drawing/2014/main" val="20002"/>
                    </a:ext>
                  </a:extLst>
                </a:gridCol>
              </a:tblGrid>
              <a:tr h="579151">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Church Father</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Date</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800" b="0" i="0" u="none" strike="noStrike" cap="none" normalizeH="0" baseline="0">
                          <a:ln>
                            <a:noFill/>
                          </a:ln>
                          <a:solidFill>
                            <a:schemeClr val="tx1"/>
                          </a:solidFill>
                          <a:effectLst/>
                          <a:latin typeface="Times New Roman" pitchFamily="18" charset="0"/>
                          <a:cs typeface="Times New Roman" pitchFamily="18" charset="0"/>
                        </a:rPr>
                        <a:t>Views Expressed</a:t>
                      </a:r>
                      <a:endParaRPr kumimoji="0" lang="en-US" sz="18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8188">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Clement of Rome</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96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“Let us reverence Lord Jesus Christ, whose blood was given for us”</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98">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Ignatius</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105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“Continue in intimate union with Jesus Christ our God.”</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066857">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Aristides</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125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“The Christians trace the beginning of their religion to Jesus the Messiah. He is called the Son of the Most High God. It is said that God came down from heaven. He assumed flesh and clothed Himself with it from a Hebrew virgin. And the Son of God lived in the daughter of man.”</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79151">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Justin Martyr</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160</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“The Father of the universe has a son. And He, being the First Begotten Word of God, is even God.”</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79151">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Athenogoras</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175</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“There is one God and the Logos proceeding from Him, the Son. We understand the Son to be inseparable from Him.”</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98">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Irenaeus</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180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“He is God, for the name Emmanuel indicates this.”</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518188">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Clement of Alexandria</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195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“Our Instructor is the holy God Jesus, the Word.”</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98">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Tertullian</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197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“To all He is equal, to all King, to all Judge, to all God and Lord.”</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298">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Origen</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225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“Jesus Christ Himself is the Lord and Creator of the soul.”</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31559">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Seventh Council of Carthage</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400" b="0" i="0" u="none" strike="noStrike" cap="none" normalizeH="0" baseline="0">
                          <a:ln>
                            <a:noFill/>
                          </a:ln>
                          <a:solidFill>
                            <a:schemeClr val="tx1"/>
                          </a:solidFill>
                          <a:effectLst/>
                          <a:latin typeface="Times New Roman" pitchFamily="18" charset="0"/>
                          <a:cs typeface="Times New Roman" pitchFamily="18" charset="0"/>
                        </a:rPr>
                        <a:t>c. 256 A.D.</a:t>
                      </a:r>
                      <a:endParaRPr kumimoji="0" lang="en-US" sz="20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Pct val="90000"/>
                        <a:buFontTx/>
                        <a:buNone/>
                        <a:tabLst/>
                      </a:pPr>
                      <a:r>
                        <a:rPr kumimoji="0" lang="en-US" sz="1600" b="0" i="0" u="none" strike="noStrike" cap="none" normalizeH="0" baseline="0">
                          <a:ln>
                            <a:noFill/>
                          </a:ln>
                          <a:solidFill>
                            <a:schemeClr val="tx1"/>
                          </a:solidFill>
                          <a:effectLst/>
                          <a:latin typeface="Times New Roman" pitchFamily="18" charset="0"/>
                          <a:cs typeface="Times New Roman" pitchFamily="18" charset="0"/>
                        </a:rPr>
                        <a:t>“Jesus Christ, our Lord and God, is the Son of God the Father and Creator.”</a:t>
                      </a:r>
                      <a:endParaRPr kumimoji="0" lang="en-US" sz="2400" b="0" i="0" u="none" strike="noStrike" cap="none" normalizeH="0" baseline="0">
                        <a:ln>
                          <a:noFill/>
                        </a:ln>
                        <a:solidFill>
                          <a:schemeClr val="tx1"/>
                        </a:solidFill>
                        <a:effectLst/>
                        <a:latin typeface="Arial" charset="0"/>
                      </a:endParaRPr>
                    </a:p>
                  </a:txBody>
                  <a:tcPr marT="45722" marB="4572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
        <p:nvSpPr>
          <p:cNvPr id="72758" name="Rectangle 53">
            <a:extLst>
              <a:ext uri="{FF2B5EF4-FFF2-40B4-BE49-F238E27FC236}">
                <a16:creationId xmlns:a16="http://schemas.microsoft.com/office/drawing/2014/main" id="{CE2445F4-8D37-45A3-AAAE-46D0D937D786}"/>
              </a:ext>
            </a:extLst>
          </p:cNvPr>
          <p:cNvSpPr>
            <a:spLocks noChangeArrowheads="1"/>
          </p:cNvSpPr>
          <p:nvPr/>
        </p:nvSpPr>
        <p:spPr bwMode="auto">
          <a:xfrm>
            <a:off x="1144588" y="6408738"/>
            <a:ext cx="18415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r>
              <a:rPr lang="en-US" altLang="en-US" sz="1100">
                <a:latin typeface="Garamond" panose="02020404030301010803" pitchFamily="18" charset="0"/>
              </a:rPr>
            </a:br>
            <a:endParaRPr lang="en-US" altLang="en-US"/>
          </a:p>
        </p:txBody>
      </p:sp>
      <p:sp>
        <p:nvSpPr>
          <p:cNvPr id="72759" name="Rectangle 54">
            <a:extLst>
              <a:ext uri="{FF2B5EF4-FFF2-40B4-BE49-F238E27FC236}">
                <a16:creationId xmlns:a16="http://schemas.microsoft.com/office/drawing/2014/main" id="{05A8E0FF-8A4F-405A-BDDF-8A56B4C96834}"/>
              </a:ext>
            </a:extLst>
          </p:cNvPr>
          <p:cNvSpPr>
            <a:spLocks noChangeArrowheads="1"/>
          </p:cNvSpPr>
          <p:nvPr/>
        </p:nvSpPr>
        <p:spPr bwMode="auto">
          <a:xfrm>
            <a:off x="1144588" y="6943725"/>
            <a:ext cx="3019425" cy="9525"/>
          </a:xfrm>
          <a:prstGeom prst="rect">
            <a:avLst/>
          </a:prstGeom>
          <a:solidFill>
            <a:srgbClr val="000000"/>
          </a:solidFill>
          <a:ln w="9525">
            <a:solidFill>
              <a:schemeClr val="tx1"/>
            </a:solidFill>
            <a:miter lim="800000"/>
            <a:headEnd/>
            <a:tailEnd/>
          </a:ln>
        </p:spPr>
        <p:txBody>
          <a:bodyPr wrap="none"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E3B1D99-C89C-46BF-B826-66CCB2B4027D}"/>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3666" name="Rectangle 2">
            <a:extLst>
              <a:ext uri="{FF2B5EF4-FFF2-40B4-BE49-F238E27FC236}">
                <a16:creationId xmlns:a16="http://schemas.microsoft.com/office/drawing/2014/main" id="{06D552FF-6882-4375-8D68-0EC5A8DDB24E}"/>
              </a:ext>
            </a:extLst>
          </p:cNvPr>
          <p:cNvSpPr>
            <a:spLocks noGrp="1" noChangeArrowheads="1"/>
          </p:cNvSpPr>
          <p:nvPr>
            <p:ph type="title"/>
          </p:nvPr>
        </p:nvSpPr>
        <p:spPr>
          <a:xfrm>
            <a:off x="457200" y="277813"/>
            <a:ext cx="8229600" cy="865187"/>
          </a:xfrm>
        </p:spPr>
        <p:txBody>
          <a:bodyPr/>
          <a:lstStyle/>
          <a:p>
            <a:pPr eaLnBrk="1" hangingPunct="1">
              <a:defRPr/>
            </a:pPr>
            <a:r>
              <a:rPr lang="en-US"/>
              <a:t>Modern Church Issues</a:t>
            </a:r>
          </a:p>
        </p:txBody>
      </p:sp>
      <p:sp>
        <p:nvSpPr>
          <p:cNvPr id="113667" name="Rectangle 3">
            <a:extLst>
              <a:ext uri="{FF2B5EF4-FFF2-40B4-BE49-F238E27FC236}">
                <a16:creationId xmlns:a16="http://schemas.microsoft.com/office/drawing/2014/main" id="{0AB54647-EA72-4EB4-A4E1-12AA874348E9}"/>
              </a:ext>
            </a:extLst>
          </p:cNvPr>
          <p:cNvSpPr>
            <a:spLocks noGrp="1" noChangeArrowheads="1"/>
          </p:cNvSpPr>
          <p:nvPr>
            <p:ph type="body" idx="1"/>
          </p:nvPr>
        </p:nvSpPr>
        <p:spPr>
          <a:xfrm>
            <a:off x="457200" y="990600"/>
            <a:ext cx="8458200" cy="5140325"/>
          </a:xfrm>
        </p:spPr>
        <p:txBody>
          <a:bodyPr/>
          <a:lstStyle/>
          <a:p>
            <a:pPr eaLnBrk="1" hangingPunct="1">
              <a:defRPr/>
            </a:pPr>
            <a:r>
              <a:rPr lang="en-US"/>
              <a:t>If the Bible is the Word of God, then the major doctrines and moral teachings are obvious</a:t>
            </a:r>
          </a:p>
          <a:p>
            <a:pPr eaLnBrk="1" hangingPunct="1">
              <a:defRPr/>
            </a:pPr>
            <a:r>
              <a:rPr lang="en-US"/>
              <a:t>The crisis in the church today is that many do not believe the Bible is the Word of God</a:t>
            </a:r>
          </a:p>
          <a:p>
            <a:pPr eaLnBrk="1" hangingPunct="1">
              <a:defRPr/>
            </a:pPr>
            <a:r>
              <a:rPr lang="en-US"/>
              <a:t>If the Bible is just another fallible book then one person’s view is as good as any other</a:t>
            </a:r>
          </a:p>
          <a:p>
            <a:pPr eaLnBrk="1" hangingPunct="1">
              <a:defRPr/>
            </a:pPr>
            <a:r>
              <a:rPr lang="en-US"/>
              <a:t>If the Bible is merely a human book, doctrine is meaningless</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4D28D96-C21D-4DF6-B3BE-7045C03F3A73}"/>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8674" name="Rectangle 2">
            <a:extLst>
              <a:ext uri="{FF2B5EF4-FFF2-40B4-BE49-F238E27FC236}">
                <a16:creationId xmlns:a16="http://schemas.microsoft.com/office/drawing/2014/main" id="{D4C16FC1-C828-4F70-8A5C-4F1C0D2CF97E}"/>
              </a:ext>
            </a:extLst>
          </p:cNvPr>
          <p:cNvSpPr>
            <a:spLocks noGrp="1" noChangeArrowheads="1"/>
          </p:cNvSpPr>
          <p:nvPr>
            <p:ph type="title"/>
          </p:nvPr>
        </p:nvSpPr>
        <p:spPr/>
        <p:txBody>
          <a:bodyPr/>
          <a:lstStyle/>
          <a:p>
            <a:pPr eaLnBrk="1" hangingPunct="1">
              <a:defRPr/>
            </a:pPr>
            <a:r>
              <a:rPr lang="en-US" sz="4000"/>
              <a:t>The Doctrine of the Holy Spirit</a:t>
            </a:r>
          </a:p>
        </p:txBody>
      </p:sp>
      <p:sp>
        <p:nvSpPr>
          <p:cNvPr id="28675" name="Rectangle 3">
            <a:extLst>
              <a:ext uri="{FF2B5EF4-FFF2-40B4-BE49-F238E27FC236}">
                <a16:creationId xmlns:a16="http://schemas.microsoft.com/office/drawing/2014/main" id="{70C7D921-71EF-4AC0-987B-4F5525EAEAF7}"/>
              </a:ext>
            </a:extLst>
          </p:cNvPr>
          <p:cNvSpPr>
            <a:spLocks noGrp="1" noChangeArrowheads="1"/>
          </p:cNvSpPr>
          <p:nvPr>
            <p:ph type="body" idx="1"/>
          </p:nvPr>
        </p:nvSpPr>
        <p:spPr/>
        <p:txBody>
          <a:bodyPr/>
          <a:lstStyle/>
          <a:p>
            <a:pPr eaLnBrk="1" hangingPunct="1">
              <a:defRPr/>
            </a:pPr>
            <a:r>
              <a:rPr lang="en-US" sz="2400"/>
              <a:t>The Holy Spirit is God</a:t>
            </a:r>
          </a:p>
          <a:p>
            <a:pPr lvl="1" eaLnBrk="1" hangingPunct="1">
              <a:defRPr/>
            </a:pPr>
            <a:r>
              <a:rPr lang="en-US" sz="2000"/>
              <a:t>Act 5:3-4  But Peter said, "Ananias, why has Satan filled your heart to lie to the Holy Spirit and to keep back </a:t>
            </a:r>
            <a:r>
              <a:rPr lang="en-US" sz="2000" i="1"/>
              <a:t>some</a:t>
            </a:r>
            <a:r>
              <a:rPr lang="en-US" sz="2000"/>
              <a:t> of the price of the land? . . . You have not lied to men but to God." </a:t>
            </a:r>
          </a:p>
          <a:p>
            <a:pPr lvl="1" eaLnBrk="1" hangingPunct="1">
              <a:defRPr/>
            </a:pPr>
            <a:r>
              <a:rPr lang="en-US" sz="2000"/>
              <a:t>1Co 3:16  Do you not know that you are a temple of God and </a:t>
            </a:r>
            <a:r>
              <a:rPr lang="en-US" sz="2000" i="1"/>
              <a:t>that</a:t>
            </a:r>
            <a:r>
              <a:rPr lang="en-US" sz="2000"/>
              <a:t> the Spirit of God dwells in you? </a:t>
            </a:r>
          </a:p>
          <a:p>
            <a:pPr eaLnBrk="1" hangingPunct="1">
              <a:defRPr/>
            </a:pPr>
            <a:r>
              <a:rPr lang="en-US" sz="2400"/>
              <a:t>The Holy Spirit is a Person</a:t>
            </a:r>
          </a:p>
          <a:p>
            <a:pPr eaLnBrk="1" hangingPunct="1">
              <a:defRPr/>
            </a:pPr>
            <a:r>
              <a:rPr lang="en-US" sz="2400"/>
              <a:t>The Holy Spirit Proceeds from the Father</a:t>
            </a:r>
          </a:p>
          <a:p>
            <a:pPr eaLnBrk="1" hangingPunct="1">
              <a:defRPr/>
            </a:pPr>
            <a:r>
              <a:rPr lang="en-US" sz="2400"/>
              <a:t>The Holy Spirit proceeds for the Son</a:t>
            </a:r>
          </a:p>
          <a:p>
            <a:pPr eaLnBrk="1" hangingPunct="1">
              <a:defRPr/>
            </a:pPr>
            <a:r>
              <a:rPr lang="en-US" sz="2400"/>
              <a:t>The Holy Spirit was Active in creation</a:t>
            </a:r>
          </a:p>
          <a:p>
            <a:pPr eaLnBrk="1" hangingPunct="1">
              <a:defRPr/>
            </a:pPr>
            <a:r>
              <a:rPr lang="en-US" sz="2400"/>
              <a:t>The Holy Spirit is active in redemption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B5D79D4-FFE1-4826-9A94-E969AA940C67}"/>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7042" name="Rectangle 2">
            <a:extLst>
              <a:ext uri="{FF2B5EF4-FFF2-40B4-BE49-F238E27FC236}">
                <a16:creationId xmlns:a16="http://schemas.microsoft.com/office/drawing/2014/main" id="{77F1D362-C346-426D-B3AD-6EC284305612}"/>
              </a:ext>
            </a:extLst>
          </p:cNvPr>
          <p:cNvSpPr>
            <a:spLocks noGrp="1" noChangeArrowheads="1"/>
          </p:cNvSpPr>
          <p:nvPr>
            <p:ph type="title"/>
          </p:nvPr>
        </p:nvSpPr>
        <p:spPr/>
        <p:txBody>
          <a:bodyPr/>
          <a:lstStyle/>
          <a:p>
            <a:pPr eaLnBrk="1" hangingPunct="1">
              <a:defRPr/>
            </a:pPr>
            <a:r>
              <a:rPr lang="en-US"/>
              <a:t>The Doctrine of the Holy Spirit</a:t>
            </a:r>
          </a:p>
        </p:txBody>
      </p:sp>
      <p:sp>
        <p:nvSpPr>
          <p:cNvPr id="87043" name="Rectangle 3">
            <a:extLst>
              <a:ext uri="{FF2B5EF4-FFF2-40B4-BE49-F238E27FC236}">
                <a16:creationId xmlns:a16="http://schemas.microsoft.com/office/drawing/2014/main" id="{8C4E6BAF-F448-4506-9B91-A4EE4E591671}"/>
              </a:ext>
            </a:extLst>
          </p:cNvPr>
          <p:cNvSpPr>
            <a:spLocks noGrp="1" noChangeArrowheads="1"/>
          </p:cNvSpPr>
          <p:nvPr>
            <p:ph type="body" idx="1"/>
          </p:nvPr>
        </p:nvSpPr>
        <p:spPr/>
        <p:txBody>
          <a:bodyPr/>
          <a:lstStyle/>
          <a:p>
            <a:pPr eaLnBrk="1" hangingPunct="1">
              <a:defRPr/>
            </a:pPr>
            <a:r>
              <a:rPr lang="en-US" sz="2400"/>
              <a:t>The Holy Spirit is God</a:t>
            </a:r>
          </a:p>
          <a:p>
            <a:pPr eaLnBrk="1" hangingPunct="1">
              <a:defRPr/>
            </a:pPr>
            <a:r>
              <a:rPr lang="en-US" sz="2400"/>
              <a:t>The Holy Spirit is a Person</a:t>
            </a:r>
          </a:p>
          <a:p>
            <a:pPr lvl="1" eaLnBrk="1" hangingPunct="1">
              <a:defRPr/>
            </a:pPr>
            <a:r>
              <a:rPr lang="en-US" sz="2000"/>
              <a:t>Joh 14:26  "But the Helper, the Holy Spirit, whom the Father will send in My name, He will teach you all things, and bring to your remembrance all that I said to you. </a:t>
            </a:r>
          </a:p>
          <a:p>
            <a:pPr lvl="1" eaLnBrk="1" hangingPunct="1">
              <a:defRPr/>
            </a:pPr>
            <a:r>
              <a:rPr lang="en-US" sz="2000"/>
              <a:t>Eph 4:30  Do not grieve the Holy Spirit of God, by whom you were sealed for the day of redemption. </a:t>
            </a:r>
          </a:p>
          <a:p>
            <a:pPr eaLnBrk="1" hangingPunct="1">
              <a:defRPr/>
            </a:pPr>
            <a:r>
              <a:rPr lang="en-US" sz="2400"/>
              <a:t>The Holy Spirit Proceeds from the Father</a:t>
            </a:r>
          </a:p>
          <a:p>
            <a:pPr eaLnBrk="1" hangingPunct="1">
              <a:defRPr/>
            </a:pPr>
            <a:r>
              <a:rPr lang="en-US" sz="2400"/>
              <a:t>The Holy Spirit proceeds for the Son</a:t>
            </a:r>
          </a:p>
          <a:p>
            <a:pPr eaLnBrk="1" hangingPunct="1">
              <a:defRPr/>
            </a:pPr>
            <a:r>
              <a:rPr lang="en-US" sz="2400"/>
              <a:t>The Holy Spirit was Active in creation</a:t>
            </a:r>
          </a:p>
          <a:p>
            <a:pPr eaLnBrk="1" hangingPunct="1">
              <a:defRPr/>
            </a:pPr>
            <a:r>
              <a:rPr lang="en-US" sz="2400"/>
              <a:t>The Holy Spirit is active in redemption</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E201892-5CA1-4F4B-B2D7-72477BB91BF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8066" name="Rectangle 2">
            <a:extLst>
              <a:ext uri="{FF2B5EF4-FFF2-40B4-BE49-F238E27FC236}">
                <a16:creationId xmlns:a16="http://schemas.microsoft.com/office/drawing/2014/main" id="{C907952C-7B3E-4D18-B7AE-6E3CB79C16AE}"/>
              </a:ext>
            </a:extLst>
          </p:cNvPr>
          <p:cNvSpPr>
            <a:spLocks noGrp="1" noChangeArrowheads="1"/>
          </p:cNvSpPr>
          <p:nvPr>
            <p:ph type="title"/>
          </p:nvPr>
        </p:nvSpPr>
        <p:spPr/>
        <p:txBody>
          <a:bodyPr/>
          <a:lstStyle/>
          <a:p>
            <a:pPr eaLnBrk="1" hangingPunct="1">
              <a:defRPr/>
            </a:pPr>
            <a:r>
              <a:rPr lang="en-US"/>
              <a:t>The Doctrine of the Holy Spirit</a:t>
            </a:r>
          </a:p>
        </p:txBody>
      </p:sp>
      <p:sp>
        <p:nvSpPr>
          <p:cNvPr id="88067" name="Rectangle 3">
            <a:extLst>
              <a:ext uri="{FF2B5EF4-FFF2-40B4-BE49-F238E27FC236}">
                <a16:creationId xmlns:a16="http://schemas.microsoft.com/office/drawing/2014/main" id="{9CB07B1B-5CCE-47B8-95FD-2962064C46D8}"/>
              </a:ext>
            </a:extLst>
          </p:cNvPr>
          <p:cNvSpPr>
            <a:spLocks noGrp="1" noChangeArrowheads="1"/>
          </p:cNvSpPr>
          <p:nvPr>
            <p:ph type="body" idx="1"/>
          </p:nvPr>
        </p:nvSpPr>
        <p:spPr/>
        <p:txBody>
          <a:bodyPr/>
          <a:lstStyle/>
          <a:p>
            <a:pPr eaLnBrk="1" hangingPunct="1">
              <a:defRPr/>
            </a:pPr>
            <a:r>
              <a:rPr lang="en-US" sz="2000"/>
              <a:t>The Holy Spirit is God</a:t>
            </a:r>
          </a:p>
          <a:p>
            <a:pPr eaLnBrk="1" hangingPunct="1">
              <a:defRPr/>
            </a:pPr>
            <a:r>
              <a:rPr lang="en-US" sz="2000"/>
              <a:t>The Holy Spirit is a Person</a:t>
            </a:r>
          </a:p>
          <a:p>
            <a:pPr eaLnBrk="1" hangingPunct="1">
              <a:defRPr/>
            </a:pPr>
            <a:r>
              <a:rPr lang="en-US" sz="2000"/>
              <a:t>The Holy Spirit Proceeds from the Father</a:t>
            </a:r>
          </a:p>
          <a:p>
            <a:pPr lvl="1" eaLnBrk="1" hangingPunct="1">
              <a:defRPr/>
            </a:pPr>
            <a:r>
              <a:rPr lang="en-US" sz="1800"/>
              <a:t>Joh 14:16-17  "I will ask the Father, and He will give you another Helper, that He may be with you forever; </a:t>
            </a:r>
            <a:r>
              <a:rPr lang="en-US" sz="1800" i="1"/>
              <a:t>that is</a:t>
            </a:r>
            <a:r>
              <a:rPr lang="en-US" sz="1800"/>
              <a:t> the Spirit of truth, whom the world cannot receive, because it does not see Him or know Him, </a:t>
            </a:r>
            <a:r>
              <a:rPr lang="en-US" sz="1800" i="1"/>
              <a:t>but</a:t>
            </a:r>
            <a:r>
              <a:rPr lang="en-US" sz="1800"/>
              <a:t> you know Him because He abides with you and will be in you.</a:t>
            </a:r>
          </a:p>
          <a:p>
            <a:pPr eaLnBrk="1" hangingPunct="1">
              <a:defRPr/>
            </a:pPr>
            <a:r>
              <a:rPr lang="en-US" sz="2000"/>
              <a:t>The Holy Spirit proceeds for the Son</a:t>
            </a:r>
          </a:p>
          <a:p>
            <a:pPr lvl="1" eaLnBrk="1" hangingPunct="1">
              <a:defRPr/>
            </a:pPr>
            <a:r>
              <a:rPr lang="en-US" sz="1800"/>
              <a:t>Joh 16:7-8  "But I tell you the truth, it is to your advantage that I go away; for if I do not go away, the Helper will not come to you; but if I go, I will send Him to you. "And He, when He comes, will convict the world concerning sin and righteousness and judgment;</a:t>
            </a:r>
            <a:r>
              <a:rPr lang="en-US" sz="2000">
                <a:latin typeface="Tahoma" charset="0"/>
              </a:rPr>
              <a:t> </a:t>
            </a:r>
            <a:endParaRPr lang="en-US" sz="1800"/>
          </a:p>
          <a:p>
            <a:pPr eaLnBrk="1" hangingPunct="1">
              <a:defRPr/>
            </a:pPr>
            <a:r>
              <a:rPr lang="en-US" sz="2000"/>
              <a:t>The Holy Spirit was Active in creation</a:t>
            </a:r>
          </a:p>
          <a:p>
            <a:pPr eaLnBrk="1" hangingPunct="1">
              <a:defRPr/>
            </a:pPr>
            <a:r>
              <a:rPr lang="en-US" sz="2000"/>
              <a:t>The Holy Spirit is active in redemption</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1C49D43-3001-4075-8BC8-1175182CD564}"/>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89090" name="Rectangle 2">
            <a:extLst>
              <a:ext uri="{FF2B5EF4-FFF2-40B4-BE49-F238E27FC236}">
                <a16:creationId xmlns:a16="http://schemas.microsoft.com/office/drawing/2014/main" id="{B8A2D633-3DD3-45DC-AD09-D26C30770CC1}"/>
              </a:ext>
            </a:extLst>
          </p:cNvPr>
          <p:cNvSpPr>
            <a:spLocks noGrp="1" noChangeArrowheads="1"/>
          </p:cNvSpPr>
          <p:nvPr>
            <p:ph type="title"/>
          </p:nvPr>
        </p:nvSpPr>
        <p:spPr/>
        <p:txBody>
          <a:bodyPr/>
          <a:lstStyle/>
          <a:p>
            <a:pPr eaLnBrk="1" hangingPunct="1">
              <a:defRPr/>
            </a:pPr>
            <a:r>
              <a:rPr lang="en-US"/>
              <a:t>The Doctrine of the Holy Spirit</a:t>
            </a:r>
          </a:p>
        </p:txBody>
      </p:sp>
      <p:sp>
        <p:nvSpPr>
          <p:cNvPr id="89091" name="Rectangle 3">
            <a:extLst>
              <a:ext uri="{FF2B5EF4-FFF2-40B4-BE49-F238E27FC236}">
                <a16:creationId xmlns:a16="http://schemas.microsoft.com/office/drawing/2014/main" id="{5E34A275-B2E5-4C9A-AACF-3A999800C149}"/>
              </a:ext>
            </a:extLst>
          </p:cNvPr>
          <p:cNvSpPr>
            <a:spLocks noGrp="1" noChangeArrowheads="1"/>
          </p:cNvSpPr>
          <p:nvPr>
            <p:ph type="body" idx="1"/>
          </p:nvPr>
        </p:nvSpPr>
        <p:spPr/>
        <p:txBody>
          <a:bodyPr/>
          <a:lstStyle/>
          <a:p>
            <a:pPr eaLnBrk="1" hangingPunct="1">
              <a:defRPr/>
            </a:pPr>
            <a:r>
              <a:rPr lang="en-US" sz="2400"/>
              <a:t>The Holy Spirit is God</a:t>
            </a:r>
          </a:p>
          <a:p>
            <a:pPr eaLnBrk="1" hangingPunct="1">
              <a:defRPr/>
            </a:pPr>
            <a:r>
              <a:rPr lang="en-US" sz="2400"/>
              <a:t>The Holy Spirit is a Person</a:t>
            </a:r>
          </a:p>
          <a:p>
            <a:pPr eaLnBrk="1" hangingPunct="1">
              <a:defRPr/>
            </a:pPr>
            <a:r>
              <a:rPr lang="en-US" sz="2400"/>
              <a:t>The Holy Spirit Proceeds from the Father</a:t>
            </a:r>
          </a:p>
          <a:p>
            <a:pPr eaLnBrk="1" hangingPunct="1">
              <a:defRPr/>
            </a:pPr>
            <a:r>
              <a:rPr lang="en-US" sz="2400"/>
              <a:t>The Holy Spirit proceeds for the Son</a:t>
            </a:r>
          </a:p>
          <a:p>
            <a:pPr eaLnBrk="1" hangingPunct="1">
              <a:defRPr/>
            </a:pPr>
            <a:r>
              <a:rPr lang="en-US" sz="2400"/>
              <a:t>The Holy Spirit was Active in creation</a:t>
            </a:r>
          </a:p>
          <a:p>
            <a:pPr lvl="1" eaLnBrk="1" hangingPunct="1">
              <a:defRPr/>
            </a:pPr>
            <a:r>
              <a:rPr lang="en-US" sz="2000"/>
              <a:t>Gen 1:1</a:t>
            </a:r>
            <a:r>
              <a:rPr lang="en-US" sz="2000" b="1"/>
              <a:t>-2 In the beginning God created the heavens and the earth. The earth was formless and void, and darkness was over the surface of the deep, and the Spirit of God was moving over the surface of the waters.</a:t>
            </a:r>
            <a:r>
              <a:rPr lang="en-US" sz="2400">
                <a:latin typeface="Tahoma" charset="0"/>
              </a:rPr>
              <a:t> </a:t>
            </a:r>
            <a:endParaRPr lang="en-US" sz="2000"/>
          </a:p>
          <a:p>
            <a:pPr eaLnBrk="1" hangingPunct="1">
              <a:defRPr/>
            </a:pPr>
            <a:r>
              <a:rPr lang="en-US" sz="2400"/>
              <a:t>The Holy Spirit is active in redemption</a:t>
            </a:r>
          </a:p>
          <a:p>
            <a:pPr lvl="1" eaLnBrk="1" hangingPunct="1">
              <a:defRPr/>
            </a:pPr>
            <a:endParaRPr lang="en-US" sz="200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9A89E43-AAA0-4568-B18F-E63CF59B808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0114" name="Rectangle 2">
            <a:extLst>
              <a:ext uri="{FF2B5EF4-FFF2-40B4-BE49-F238E27FC236}">
                <a16:creationId xmlns:a16="http://schemas.microsoft.com/office/drawing/2014/main" id="{507684E5-7A37-4CE7-A6BA-44098C32C405}"/>
              </a:ext>
            </a:extLst>
          </p:cNvPr>
          <p:cNvSpPr>
            <a:spLocks noGrp="1" noChangeArrowheads="1"/>
          </p:cNvSpPr>
          <p:nvPr>
            <p:ph type="title"/>
          </p:nvPr>
        </p:nvSpPr>
        <p:spPr/>
        <p:txBody>
          <a:bodyPr/>
          <a:lstStyle/>
          <a:p>
            <a:pPr eaLnBrk="1" hangingPunct="1">
              <a:defRPr/>
            </a:pPr>
            <a:r>
              <a:rPr lang="en-US"/>
              <a:t>The Doctrine of the Holy Spirit</a:t>
            </a:r>
          </a:p>
        </p:txBody>
      </p:sp>
      <p:sp>
        <p:nvSpPr>
          <p:cNvPr id="90115" name="Rectangle 3">
            <a:extLst>
              <a:ext uri="{FF2B5EF4-FFF2-40B4-BE49-F238E27FC236}">
                <a16:creationId xmlns:a16="http://schemas.microsoft.com/office/drawing/2014/main" id="{2C0D8A38-ABFE-4DA8-A924-E78286969C6C}"/>
              </a:ext>
            </a:extLst>
          </p:cNvPr>
          <p:cNvSpPr>
            <a:spLocks noGrp="1" noChangeArrowheads="1"/>
          </p:cNvSpPr>
          <p:nvPr>
            <p:ph type="body" idx="1"/>
          </p:nvPr>
        </p:nvSpPr>
        <p:spPr/>
        <p:txBody>
          <a:bodyPr/>
          <a:lstStyle/>
          <a:p>
            <a:pPr eaLnBrk="1" hangingPunct="1">
              <a:defRPr/>
            </a:pPr>
            <a:r>
              <a:rPr lang="en-US" sz="2000"/>
              <a:t>The Holy Spirit is God</a:t>
            </a:r>
          </a:p>
          <a:p>
            <a:pPr eaLnBrk="1" hangingPunct="1">
              <a:defRPr/>
            </a:pPr>
            <a:r>
              <a:rPr lang="en-US" sz="2000"/>
              <a:t>The Holy Spirit is a Person</a:t>
            </a:r>
          </a:p>
          <a:p>
            <a:pPr eaLnBrk="1" hangingPunct="1">
              <a:defRPr/>
            </a:pPr>
            <a:r>
              <a:rPr lang="en-US" sz="2000"/>
              <a:t>The Holy Spirit Proceeds from the Father</a:t>
            </a:r>
          </a:p>
          <a:p>
            <a:pPr eaLnBrk="1" hangingPunct="1">
              <a:defRPr/>
            </a:pPr>
            <a:r>
              <a:rPr lang="en-US" sz="2000"/>
              <a:t>The Holy Spirit proceeds for the Son</a:t>
            </a:r>
          </a:p>
          <a:p>
            <a:pPr eaLnBrk="1" hangingPunct="1">
              <a:defRPr/>
            </a:pPr>
            <a:r>
              <a:rPr lang="en-US" sz="2000"/>
              <a:t>The Holy Spirit was Active in creation</a:t>
            </a:r>
          </a:p>
          <a:p>
            <a:pPr eaLnBrk="1" hangingPunct="1">
              <a:defRPr/>
            </a:pPr>
            <a:r>
              <a:rPr lang="en-US" sz="2000"/>
              <a:t>The Holy Spirit is active in redemption</a:t>
            </a:r>
          </a:p>
          <a:p>
            <a:pPr lvl="1" eaLnBrk="1" hangingPunct="1">
              <a:defRPr/>
            </a:pPr>
            <a:r>
              <a:rPr lang="en-US" sz="1800"/>
              <a:t>Joh 16:7-8  "But I tell you the truth, it is to your advantage that I go away; for if I do not go away, the Helper will not come to you; but if I go, I will send Him to you. "And He, when He comes, will convict the world concerning sin and righteousness and judgment;</a:t>
            </a:r>
          </a:p>
          <a:p>
            <a:pPr lvl="1" eaLnBrk="1" hangingPunct="1">
              <a:defRPr/>
            </a:pPr>
            <a:r>
              <a:rPr lang="en-US" sz="1800"/>
              <a:t>Eph 4:30  Do not grieve the Holy Spirit of God, by whom you were sealed for the day of redemption. </a:t>
            </a:r>
          </a:p>
          <a:p>
            <a:pPr lvl="1" eaLnBrk="1" hangingPunct="1">
              <a:defRPr/>
            </a:pPr>
            <a:r>
              <a:rPr lang="en-US" sz="1800"/>
              <a:t>1Co 12:11  But one and the same Spirit works all these things, distributing to each one individually just as He wills. </a:t>
            </a:r>
          </a:p>
          <a:p>
            <a:pPr lvl="1" eaLnBrk="1" hangingPunct="1">
              <a:defRPr/>
            </a:pPr>
            <a:endParaRPr lang="en-US" sz="18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79B0284-DD9E-46E2-A1D1-9782806F86F8}"/>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6866" name="Rectangle 2">
            <a:extLst>
              <a:ext uri="{FF2B5EF4-FFF2-40B4-BE49-F238E27FC236}">
                <a16:creationId xmlns:a16="http://schemas.microsoft.com/office/drawing/2014/main" id="{E676B8DE-2333-4724-ACA3-7CE5E113FFED}"/>
              </a:ext>
            </a:extLst>
          </p:cNvPr>
          <p:cNvSpPr>
            <a:spLocks noGrp="1" noChangeArrowheads="1"/>
          </p:cNvSpPr>
          <p:nvPr>
            <p:ph type="title"/>
          </p:nvPr>
        </p:nvSpPr>
        <p:spPr/>
        <p:txBody>
          <a:bodyPr/>
          <a:lstStyle/>
          <a:p>
            <a:pPr eaLnBrk="1" hangingPunct="1">
              <a:defRPr/>
            </a:pPr>
            <a:r>
              <a:rPr lang="en-US"/>
              <a:t>The Doctrine of the Trinity</a:t>
            </a:r>
          </a:p>
        </p:txBody>
      </p:sp>
      <p:sp>
        <p:nvSpPr>
          <p:cNvPr id="36867" name="Rectangle 3">
            <a:extLst>
              <a:ext uri="{FF2B5EF4-FFF2-40B4-BE49-F238E27FC236}">
                <a16:creationId xmlns:a16="http://schemas.microsoft.com/office/drawing/2014/main" id="{85DA408B-0DF3-4136-9994-8845E4147D68}"/>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	From the above regarding the Father, Son and Holy Spirit:</a:t>
            </a:r>
          </a:p>
          <a:p>
            <a:pPr eaLnBrk="1" hangingPunct="1">
              <a:defRPr/>
            </a:pPr>
            <a:r>
              <a:rPr lang="en-US"/>
              <a:t>There is only one God</a:t>
            </a:r>
          </a:p>
          <a:p>
            <a:pPr eaLnBrk="1" hangingPunct="1">
              <a:defRPr/>
            </a:pPr>
            <a:r>
              <a:rPr lang="en-US"/>
              <a:t>There are three persons who are God</a:t>
            </a:r>
          </a:p>
          <a:p>
            <a:pPr lvl="1" eaLnBrk="1" hangingPunct="1">
              <a:defRPr/>
            </a:pPr>
            <a:r>
              <a:rPr lang="en-US"/>
              <a:t>All three possess and do acts of Deity</a:t>
            </a:r>
          </a:p>
          <a:p>
            <a:pPr lvl="1" eaLnBrk="1" hangingPunct="1">
              <a:defRPr/>
            </a:pPr>
            <a:r>
              <a:rPr lang="en-US"/>
              <a:t>All three possess personhood</a:t>
            </a:r>
          </a:p>
          <a:p>
            <a:pPr lvl="2" eaLnBrk="1" hangingPunct="1">
              <a:defRPr/>
            </a:pPr>
            <a:r>
              <a:rPr lang="en-US"/>
              <a:t>Mind, will, emotion</a:t>
            </a:r>
          </a:p>
          <a:p>
            <a:pPr lvl="1" eaLnBrk="1" hangingPunct="1">
              <a:defRPr/>
            </a:pPr>
            <a:r>
              <a:rPr lang="en-US"/>
              <a:t>All three are referred to using personal pronouns</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B3418C0-654C-42BB-AD60-DF84F90FCF1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5234" name="Rectangle 2">
            <a:extLst>
              <a:ext uri="{FF2B5EF4-FFF2-40B4-BE49-F238E27FC236}">
                <a16:creationId xmlns:a16="http://schemas.microsoft.com/office/drawing/2014/main" id="{0ADCA98F-2E1A-4141-9D00-4784A4C1F6EA}"/>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sz="2800"/>
              <a:t>Verses which allude to Trinity</a:t>
            </a:r>
          </a:p>
          <a:p>
            <a:pPr eaLnBrk="1" hangingPunct="1">
              <a:defRPr/>
            </a:pPr>
            <a:r>
              <a:rPr lang="en-US" sz="2000">
                <a:effectLst/>
              </a:rPr>
              <a:t>Isa 63:7-10  I shall make mention of the lovingkindnesses of the LORD, the praises of the LORD, According to all that the LORD has granted us, And the great goodness toward the house of Israel,  . . .  So He became their Savior. In all their affliction He was afflicted, And the angel of His presence saved them; In His love and in His mercy He redeemed them, And He lifted them and carried them all the days of old. But they rebelled And grieved His Holy Spirit; Therefore He turned Himself to become their enemy, He fought against them. </a:t>
            </a:r>
          </a:p>
          <a:p>
            <a:pPr eaLnBrk="1" hangingPunct="1">
              <a:defRPr/>
            </a:pPr>
            <a:r>
              <a:rPr lang="en-US" sz="2000">
                <a:effectLst/>
              </a:rPr>
              <a:t>Psa 2:7-8  "I will surely tell of the decree of the LORD: He said to Me, 'You are My Son, Today I have begotten You. 'Ask of Me, and I will surely give the nations as Your inheritance, And the </a:t>
            </a:r>
            <a:r>
              <a:rPr lang="en-US" sz="2000" i="1">
                <a:effectLst/>
              </a:rPr>
              <a:t>very</a:t>
            </a:r>
            <a:r>
              <a:rPr lang="en-US" sz="2000">
                <a:effectLst/>
              </a:rPr>
              <a:t> ends of the earth as Your possession. </a:t>
            </a:r>
          </a:p>
          <a:p>
            <a:pPr eaLnBrk="1" hangingPunct="1">
              <a:defRPr/>
            </a:pPr>
            <a:endParaRPr lang="en-US" sz="1600">
              <a:effectLst/>
            </a:endParaRPr>
          </a:p>
          <a:p>
            <a:pPr eaLnBrk="1" hangingPunct="1">
              <a:defRPr/>
            </a:pPr>
            <a:endParaRPr lang="en-US" sz="2000">
              <a:effectLst/>
            </a:endParaRPr>
          </a:p>
        </p:txBody>
      </p:sp>
      <p:sp>
        <p:nvSpPr>
          <p:cNvPr id="95235" name="Rectangle 3">
            <a:extLst>
              <a:ext uri="{FF2B5EF4-FFF2-40B4-BE49-F238E27FC236}">
                <a16:creationId xmlns:a16="http://schemas.microsoft.com/office/drawing/2014/main" id="{20DD6E90-0C27-40DA-8AC1-C78DCE86A1AD}"/>
              </a:ext>
            </a:extLst>
          </p:cNvPr>
          <p:cNvSpPr>
            <a:spLocks noGrp="1" noRot="1" noChangeArrowheads="1"/>
          </p:cNvSpPr>
          <p:nvPr>
            <p:ph type="title"/>
          </p:nvPr>
        </p:nvSpPr>
        <p:spPr/>
        <p:txBody>
          <a:bodyPr/>
          <a:lstStyle/>
          <a:p>
            <a:pPr eaLnBrk="1" hangingPunct="1">
              <a:defRPr/>
            </a:pPr>
            <a:r>
              <a:rPr lang="en-US"/>
              <a:t>The Doctrine of the Trinity</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0C1C92C-946F-49DF-9D3B-86383BE2EEFA}"/>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4210" name="Rectangle 2">
            <a:extLst>
              <a:ext uri="{FF2B5EF4-FFF2-40B4-BE49-F238E27FC236}">
                <a16:creationId xmlns:a16="http://schemas.microsoft.com/office/drawing/2014/main" id="{54115D6F-0D9E-40B6-AAC7-05982277123E}"/>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sz="2000"/>
              <a:t>Verses which allude to Trinity</a:t>
            </a:r>
          </a:p>
          <a:p>
            <a:pPr eaLnBrk="1" hangingPunct="1">
              <a:defRPr/>
            </a:pPr>
            <a:r>
              <a:rPr lang="en-US" sz="2000"/>
              <a:t>Mat 3:16-7  After being baptized, Jesus came up immediately from the water; and behold, the heavens were opened, and he saw the Spirit of God descending as a dove </a:t>
            </a:r>
            <a:r>
              <a:rPr lang="en-US" sz="2000" i="1"/>
              <a:t>and</a:t>
            </a:r>
            <a:r>
              <a:rPr lang="en-US" sz="2000"/>
              <a:t> lighting on Him, and behold, a voice out of the heavens said, "This is My beloved Son, in whom I am well-pleased." </a:t>
            </a:r>
          </a:p>
          <a:p>
            <a:pPr eaLnBrk="1" hangingPunct="1">
              <a:buFont typeface="Wingdings" panose="05000000000000000000" pitchFamily="2" charset="2"/>
              <a:buNone/>
              <a:defRPr/>
            </a:pPr>
            <a:endParaRPr lang="en-US" sz="2000"/>
          </a:p>
          <a:p>
            <a:pPr eaLnBrk="1" hangingPunct="1">
              <a:defRPr/>
            </a:pPr>
            <a:r>
              <a:rPr lang="en-US" sz="2000"/>
              <a:t>Mat 28:18-20  And Jesus came up and spoke to them, saying, "All authority has been given to Me in heaven and on earth. "Go therefore and make disciples of all the nations, baptizing them in the name of the Father and the Son and the Holy Spirit, teaching them to observe all that I commanded you; and lo, I am with you always, even to the end of the age." </a:t>
            </a:r>
          </a:p>
        </p:txBody>
      </p:sp>
      <p:sp>
        <p:nvSpPr>
          <p:cNvPr id="94211" name="Rectangle 3">
            <a:extLst>
              <a:ext uri="{FF2B5EF4-FFF2-40B4-BE49-F238E27FC236}">
                <a16:creationId xmlns:a16="http://schemas.microsoft.com/office/drawing/2014/main" id="{CFEA3B62-C289-4357-B0AF-5108CF976DC4}"/>
              </a:ext>
            </a:extLst>
          </p:cNvPr>
          <p:cNvSpPr>
            <a:spLocks noGrp="1" noRot="1" noChangeArrowheads="1"/>
          </p:cNvSpPr>
          <p:nvPr>
            <p:ph type="title"/>
          </p:nvPr>
        </p:nvSpPr>
        <p:spPr/>
        <p:txBody>
          <a:bodyPr/>
          <a:lstStyle/>
          <a:p>
            <a:pPr eaLnBrk="1" hangingPunct="1">
              <a:defRPr/>
            </a:pPr>
            <a:r>
              <a:rPr lang="en-US"/>
              <a:t>The Doctrine of the Trinity</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E741104-D11A-4209-844A-A23F32B50E2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3187" name="Rectangle 3">
            <a:extLst>
              <a:ext uri="{FF2B5EF4-FFF2-40B4-BE49-F238E27FC236}">
                <a16:creationId xmlns:a16="http://schemas.microsoft.com/office/drawing/2014/main" id="{C1830BD0-05B0-441F-9721-51AFB8FF8B85}"/>
              </a:ext>
            </a:extLst>
          </p:cNvPr>
          <p:cNvSpPr>
            <a:spLocks noGrp="1" noChangeArrowheads="1"/>
          </p:cNvSpPr>
          <p:nvPr>
            <p:ph type="body" idx="1"/>
          </p:nvPr>
        </p:nvSpPr>
        <p:spPr>
          <a:xfrm>
            <a:off x="457200" y="1600200"/>
            <a:ext cx="8534400" cy="4530725"/>
          </a:xfrm>
        </p:spPr>
        <p:txBody>
          <a:bodyPr/>
          <a:lstStyle/>
          <a:p>
            <a:pPr eaLnBrk="1" hangingPunct="1">
              <a:buFont typeface="Wingdings" panose="05000000000000000000" pitchFamily="2" charset="2"/>
              <a:buNone/>
              <a:defRPr/>
            </a:pPr>
            <a:r>
              <a:rPr lang="en-US" sz="2400"/>
              <a:t>Functions within the Trinity</a:t>
            </a:r>
          </a:p>
          <a:p>
            <a:pPr eaLnBrk="1" hangingPunct="1">
              <a:defRPr/>
            </a:pPr>
            <a:r>
              <a:rPr lang="en-US" sz="2400"/>
              <a:t>Father:	source and planner of salvation</a:t>
            </a:r>
          </a:p>
          <a:p>
            <a:pPr eaLnBrk="1" hangingPunct="1">
              <a:defRPr/>
            </a:pPr>
            <a:r>
              <a:rPr lang="en-US" sz="2400"/>
              <a:t>Son:	achiever or means of salvation</a:t>
            </a:r>
          </a:p>
          <a:p>
            <a:pPr eaLnBrk="1" hangingPunct="1">
              <a:defRPr/>
            </a:pPr>
            <a:r>
              <a:rPr lang="en-US" sz="2400"/>
              <a:t>Spirit:	effecter of salvation (he convicts and converts)</a:t>
            </a:r>
          </a:p>
          <a:p>
            <a:pPr eaLnBrk="1" hangingPunct="1">
              <a:defRPr/>
            </a:pPr>
            <a:endParaRPr lang="en-US" sz="2400"/>
          </a:p>
          <a:p>
            <a:pPr eaLnBrk="1" hangingPunct="1">
              <a:defRPr/>
            </a:pPr>
            <a:r>
              <a:rPr lang="en-US" sz="2400"/>
              <a:t>God only has one essence or nature</a:t>
            </a:r>
          </a:p>
          <a:p>
            <a:pPr lvl="1" eaLnBrk="1" hangingPunct="1">
              <a:defRPr/>
            </a:pPr>
            <a:r>
              <a:rPr lang="en-US" sz="2000"/>
              <a:t>Father, Son &amp; Spirit are in lock-step</a:t>
            </a:r>
          </a:p>
          <a:p>
            <a:pPr eaLnBrk="1" hangingPunct="1">
              <a:defRPr/>
            </a:pPr>
            <a:r>
              <a:rPr lang="en-US" sz="2400"/>
              <a:t>God is three persons coexisting in eternity, of the same essence</a:t>
            </a:r>
          </a:p>
          <a:p>
            <a:pPr eaLnBrk="1" hangingPunct="1">
              <a:defRPr/>
            </a:pPr>
            <a:r>
              <a:rPr lang="en-US" sz="2400"/>
              <a:t>This is a mystery but there is no contradiction </a:t>
            </a:r>
          </a:p>
          <a:p>
            <a:pPr eaLnBrk="1" hangingPunct="1">
              <a:defRPr/>
            </a:pPr>
            <a:endParaRPr lang="en-US" sz="1800">
              <a:effectLst/>
            </a:endParaRPr>
          </a:p>
          <a:p>
            <a:pPr eaLnBrk="1" hangingPunct="1">
              <a:defRPr/>
            </a:pPr>
            <a:endParaRPr lang="en-US" sz="1800">
              <a:effectLst/>
            </a:endParaRPr>
          </a:p>
        </p:txBody>
      </p:sp>
      <p:sp>
        <p:nvSpPr>
          <p:cNvPr id="93188" name="Rectangle 4">
            <a:extLst>
              <a:ext uri="{FF2B5EF4-FFF2-40B4-BE49-F238E27FC236}">
                <a16:creationId xmlns:a16="http://schemas.microsoft.com/office/drawing/2014/main" id="{DF976B38-316F-47FC-B54A-8A7A3729066E}"/>
              </a:ext>
            </a:extLst>
          </p:cNvPr>
          <p:cNvSpPr>
            <a:spLocks noGrp="1" noRot="1" noChangeArrowheads="1"/>
          </p:cNvSpPr>
          <p:nvPr>
            <p:ph type="title"/>
          </p:nvPr>
        </p:nvSpPr>
        <p:spPr/>
        <p:txBody>
          <a:bodyPr/>
          <a:lstStyle/>
          <a:p>
            <a:pPr eaLnBrk="1" hangingPunct="1">
              <a:defRPr/>
            </a:pPr>
            <a:r>
              <a:rPr lang="en-US"/>
              <a:t>The Doctrine of the Trinity</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a:extLst>
              <a:ext uri="{FF2B5EF4-FFF2-40B4-BE49-F238E27FC236}">
                <a16:creationId xmlns:a16="http://schemas.microsoft.com/office/drawing/2014/main" id="{C43706DB-C2C4-4B53-9E7A-27064C615B51}"/>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6259" name="Rectangle 3">
            <a:extLst>
              <a:ext uri="{FF2B5EF4-FFF2-40B4-BE49-F238E27FC236}">
                <a16:creationId xmlns:a16="http://schemas.microsoft.com/office/drawing/2014/main" id="{1B4C851B-4CA0-495E-965E-CBB7F9E06598}"/>
              </a:ext>
            </a:extLst>
          </p:cNvPr>
          <p:cNvSpPr>
            <a:spLocks noGrp="1" noChangeArrowheads="1"/>
          </p:cNvSpPr>
          <p:nvPr>
            <p:ph type="body" idx="1"/>
          </p:nvPr>
        </p:nvSpPr>
        <p:spPr/>
        <p:txBody>
          <a:bodyPr/>
          <a:lstStyle/>
          <a:p>
            <a:pPr eaLnBrk="1" hangingPunct="1">
              <a:buFont typeface="Wingdings" panose="05000000000000000000" pitchFamily="2" charset="2"/>
              <a:buNone/>
              <a:defRPr/>
            </a:pPr>
            <a:r>
              <a:rPr lang="en-US"/>
              <a:t>Illustrations of the Trinity</a:t>
            </a:r>
          </a:p>
          <a:p>
            <a:pPr eaLnBrk="1" hangingPunct="1">
              <a:buFont typeface="Wingdings" panose="05000000000000000000" pitchFamily="2" charset="2"/>
              <a:buNone/>
              <a:defRPr/>
            </a:pPr>
            <a:endParaRPr lang="en-US"/>
          </a:p>
          <a:p>
            <a:pPr eaLnBrk="1" hangingPunct="1">
              <a:defRPr/>
            </a:pPr>
            <a:r>
              <a:rPr lang="en-US"/>
              <a:t>Triangle</a:t>
            </a:r>
          </a:p>
          <a:p>
            <a:pPr lvl="1" eaLnBrk="1" hangingPunct="1">
              <a:defRPr/>
            </a:pPr>
            <a:r>
              <a:rPr lang="en-US"/>
              <a:t>One figure, three sides</a:t>
            </a:r>
          </a:p>
          <a:p>
            <a:pPr eaLnBrk="1" hangingPunct="1">
              <a:defRPr/>
            </a:pPr>
            <a:r>
              <a:rPr lang="en-US"/>
              <a:t>1</a:t>
            </a:r>
            <a:r>
              <a:rPr lang="en-US" baseline="30000"/>
              <a:t>3</a:t>
            </a:r>
            <a:r>
              <a:rPr lang="en-US"/>
              <a:t> = 1 x 1 x 1 = 1</a:t>
            </a:r>
          </a:p>
        </p:txBody>
      </p:sp>
      <p:sp>
        <p:nvSpPr>
          <p:cNvPr id="96260" name="Rectangle 4">
            <a:extLst>
              <a:ext uri="{FF2B5EF4-FFF2-40B4-BE49-F238E27FC236}">
                <a16:creationId xmlns:a16="http://schemas.microsoft.com/office/drawing/2014/main" id="{961E8AA8-F2CD-44A3-9E9B-12D8D1C3C9C9}"/>
              </a:ext>
            </a:extLst>
          </p:cNvPr>
          <p:cNvSpPr>
            <a:spLocks noGrp="1" noRot="1" noChangeArrowheads="1"/>
          </p:cNvSpPr>
          <p:nvPr>
            <p:ph type="title"/>
          </p:nvPr>
        </p:nvSpPr>
        <p:spPr/>
        <p:txBody>
          <a:bodyPr/>
          <a:lstStyle/>
          <a:p>
            <a:pPr eaLnBrk="1" hangingPunct="1">
              <a:defRPr/>
            </a:pPr>
            <a:r>
              <a:rPr lang="en-US"/>
              <a:t>The Doctrine of the Trinity</a:t>
            </a:r>
          </a:p>
        </p:txBody>
      </p:sp>
      <p:sp>
        <p:nvSpPr>
          <p:cNvPr id="82949" name="AutoShape 5">
            <a:extLst>
              <a:ext uri="{FF2B5EF4-FFF2-40B4-BE49-F238E27FC236}">
                <a16:creationId xmlns:a16="http://schemas.microsoft.com/office/drawing/2014/main" id="{8C011E7A-D4D6-4334-9B68-3A50AF0821B3}"/>
              </a:ext>
            </a:extLst>
          </p:cNvPr>
          <p:cNvSpPr>
            <a:spLocks noChangeArrowheads="1"/>
          </p:cNvSpPr>
          <p:nvPr/>
        </p:nvSpPr>
        <p:spPr bwMode="auto">
          <a:xfrm>
            <a:off x="5715000" y="2514600"/>
            <a:ext cx="2438400" cy="1524000"/>
          </a:xfrm>
          <a:prstGeom prst="triangle">
            <a:avLst>
              <a:gd name="adj" fmla="val 50000"/>
            </a:avLst>
          </a:prstGeom>
          <a:solidFill>
            <a:schemeClr val="accent1"/>
          </a:solidFill>
          <a:ln w="9525">
            <a:solidFill>
              <a:schemeClr val="tx1"/>
            </a:solidFill>
            <a:miter lim="800000"/>
            <a:headEnd/>
            <a:tailEnd/>
          </a:ln>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a:extLst>
              <a:ext uri="{FF2B5EF4-FFF2-40B4-BE49-F238E27FC236}">
                <a16:creationId xmlns:a16="http://schemas.microsoft.com/office/drawing/2014/main" id="{343406A7-2A2B-44D9-AFD3-BEDBAF4A40D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4690" name="Rectangle 2">
            <a:extLst>
              <a:ext uri="{FF2B5EF4-FFF2-40B4-BE49-F238E27FC236}">
                <a16:creationId xmlns:a16="http://schemas.microsoft.com/office/drawing/2014/main" id="{9293DB32-3D86-4D3D-9499-BCFBA0A14B46}"/>
              </a:ext>
            </a:extLst>
          </p:cNvPr>
          <p:cNvSpPr>
            <a:spLocks noGrp="1" noChangeArrowheads="1"/>
          </p:cNvSpPr>
          <p:nvPr>
            <p:ph type="title"/>
          </p:nvPr>
        </p:nvSpPr>
        <p:spPr>
          <a:xfrm>
            <a:off x="457200" y="0"/>
            <a:ext cx="8229600" cy="1143000"/>
          </a:xfrm>
        </p:spPr>
        <p:txBody>
          <a:bodyPr/>
          <a:lstStyle/>
          <a:p>
            <a:pPr eaLnBrk="1" hangingPunct="1">
              <a:defRPr/>
            </a:pPr>
            <a:r>
              <a:rPr lang="en-US"/>
              <a:t>Modern Church Issues</a:t>
            </a:r>
          </a:p>
        </p:txBody>
      </p:sp>
      <p:sp>
        <p:nvSpPr>
          <p:cNvPr id="114691" name="Rectangle 3">
            <a:extLst>
              <a:ext uri="{FF2B5EF4-FFF2-40B4-BE49-F238E27FC236}">
                <a16:creationId xmlns:a16="http://schemas.microsoft.com/office/drawing/2014/main" id="{AD39B2F6-0F6B-4C42-B2E1-5E93F86A2D29}"/>
              </a:ext>
            </a:extLst>
          </p:cNvPr>
          <p:cNvSpPr>
            <a:spLocks noGrp="1" noChangeArrowheads="1"/>
          </p:cNvSpPr>
          <p:nvPr>
            <p:ph type="body" idx="1"/>
          </p:nvPr>
        </p:nvSpPr>
        <p:spPr>
          <a:xfrm>
            <a:off x="685800" y="990600"/>
            <a:ext cx="7931150" cy="4027488"/>
          </a:xfrm>
        </p:spPr>
        <p:txBody>
          <a:bodyPr/>
          <a:lstStyle/>
          <a:p>
            <a:pPr marL="609600" indent="-609600" eaLnBrk="1" hangingPunct="1">
              <a:lnSpc>
                <a:spcPct val="90000"/>
              </a:lnSpc>
              <a:buFont typeface="Wingdings" panose="05000000000000000000" pitchFamily="2" charset="2"/>
              <a:buNone/>
              <a:defRPr/>
            </a:pPr>
            <a:r>
              <a:rPr lang="en-US"/>
              <a:t>Typical Modern Views of the Bible</a:t>
            </a:r>
          </a:p>
          <a:p>
            <a:pPr marL="609600" indent="-609600" eaLnBrk="1" hangingPunct="1">
              <a:lnSpc>
                <a:spcPct val="90000"/>
              </a:lnSpc>
              <a:buClr>
                <a:srgbClr val="66FFFF"/>
              </a:buClr>
              <a:buFont typeface="Wingdings" panose="05000000000000000000" pitchFamily="2" charset="2"/>
              <a:buAutoNum type="arabicPeriod"/>
              <a:defRPr/>
            </a:pPr>
            <a:r>
              <a:rPr lang="en-US"/>
              <a:t>The Bible may contain some of Gods Words but it was corrupted over the years </a:t>
            </a:r>
          </a:p>
          <a:p>
            <a:pPr marL="609600" indent="-609600" eaLnBrk="1" hangingPunct="1">
              <a:lnSpc>
                <a:spcPct val="90000"/>
              </a:lnSpc>
              <a:buClr>
                <a:srgbClr val="66FFFF"/>
              </a:buClr>
              <a:buFont typeface="Wingdings" panose="05000000000000000000" pitchFamily="2" charset="2"/>
              <a:buAutoNum type="arabicPeriod"/>
              <a:defRPr/>
            </a:pPr>
            <a:r>
              <a:rPr lang="en-US"/>
              <a:t>The Bible is a purely human book and is as fallible as any other human book</a:t>
            </a:r>
          </a:p>
          <a:p>
            <a:pPr marL="609600" indent="-609600" eaLnBrk="1" hangingPunct="1">
              <a:lnSpc>
                <a:spcPct val="90000"/>
              </a:lnSpc>
              <a:buFont typeface="Wingdings" panose="05000000000000000000" pitchFamily="2" charset="2"/>
              <a:buNone/>
              <a:defRPr/>
            </a:pPr>
            <a:endParaRPr lang="en-US"/>
          </a:p>
          <a:p>
            <a:pPr marL="609600" indent="-609600" eaLnBrk="1" hangingPunct="1">
              <a:lnSpc>
                <a:spcPct val="90000"/>
              </a:lnSpc>
              <a:defRPr/>
            </a:pPr>
            <a:r>
              <a:rPr lang="en-US" sz="2800">
                <a:solidFill>
                  <a:srgbClr val="FF0000"/>
                </a:solidFill>
              </a:rPr>
              <a:t>Either view leads humans being the final judge of what is right or wrong and moral relativism</a:t>
            </a:r>
          </a:p>
          <a:p>
            <a:pPr marL="609600" indent="-609600" eaLnBrk="1" hangingPunct="1">
              <a:lnSpc>
                <a:spcPct val="90000"/>
              </a:lnSpc>
              <a:defRPr/>
            </a:pPr>
            <a:r>
              <a:rPr lang="en-US" sz="2800" b="1"/>
              <a:t>Solid evidence shows 1 &amp; 2 to be false—See Josh McDowell, </a:t>
            </a:r>
            <a:r>
              <a:rPr lang="en-US" sz="2800" b="1" i="1"/>
              <a:t>A Ready Defense</a:t>
            </a:r>
          </a:p>
          <a:p>
            <a:pPr marL="990600" lvl="1" indent="-533400" eaLnBrk="1" hangingPunct="1">
              <a:lnSpc>
                <a:spcPct val="90000"/>
              </a:lnSpc>
              <a:defRPr/>
            </a:pPr>
            <a:endParaRPr lang="en-US" sz="2400" b="1">
              <a:solidFill>
                <a:srgbClr val="FF0000"/>
              </a:solidFill>
            </a:endParaRPr>
          </a:p>
          <a:p>
            <a:pPr marL="609600" indent="-609600" eaLnBrk="1" hangingPunct="1">
              <a:lnSpc>
                <a:spcPct val="90000"/>
              </a:lnSpc>
              <a:buFont typeface="Wingdings" panose="05000000000000000000" pitchFamily="2" charset="2"/>
              <a:buNone/>
              <a:defRPr/>
            </a:pPr>
            <a:endParaRPr lang="en-US">
              <a:solidFill>
                <a:srgbClr val="FF0000"/>
              </a:solidFill>
            </a:endParaRPr>
          </a:p>
        </p:txBody>
      </p:sp>
      <p:sp>
        <p:nvSpPr>
          <p:cNvPr id="114693" name="AutoShape 5">
            <a:extLst>
              <a:ext uri="{FF2B5EF4-FFF2-40B4-BE49-F238E27FC236}">
                <a16:creationId xmlns:a16="http://schemas.microsoft.com/office/drawing/2014/main" id="{D3BE4128-1C4D-423A-AF36-D3DD1A6C92E2}"/>
              </a:ext>
            </a:extLst>
          </p:cNvPr>
          <p:cNvSpPr>
            <a:spLocks noChangeArrowheads="1"/>
          </p:cNvSpPr>
          <p:nvPr/>
        </p:nvSpPr>
        <p:spPr bwMode="auto">
          <a:xfrm>
            <a:off x="3505200" y="2971800"/>
            <a:ext cx="1143000" cy="1066800"/>
          </a:xfrm>
          <a:custGeom>
            <a:avLst/>
            <a:gdLst>
              <a:gd name="T0" fmla="*/ 30241877 w 21600"/>
              <a:gd name="T1" fmla="*/ 0 h 21600"/>
              <a:gd name="T2" fmla="*/ 8856927 w 21600"/>
              <a:gd name="T3" fmla="*/ 7715384 h 21600"/>
              <a:gd name="T4" fmla="*/ 0 w 21600"/>
              <a:gd name="T5" fmla="*/ 26344036 h 21600"/>
              <a:gd name="T6" fmla="*/ 8856927 w 21600"/>
              <a:gd name="T7" fmla="*/ 44972679 h 21600"/>
              <a:gd name="T8" fmla="*/ 30241877 w 21600"/>
              <a:gd name="T9" fmla="*/ 52688072 h 21600"/>
              <a:gd name="T10" fmla="*/ 51626817 w 21600"/>
              <a:gd name="T11" fmla="*/ 44972679 h 21600"/>
              <a:gd name="T12" fmla="*/ 60483755 w 21600"/>
              <a:gd name="T13" fmla="*/ 26344036 h 21600"/>
              <a:gd name="T14" fmla="*/ 51626817 w 21600"/>
              <a:gd name="T15" fmla="*/ 7715384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ffectLst>
            <a:prstShdw prst="shdw17" dist="45791" dir="19578596">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14694" name="AutoShape 6">
            <a:extLst>
              <a:ext uri="{FF2B5EF4-FFF2-40B4-BE49-F238E27FC236}">
                <a16:creationId xmlns:a16="http://schemas.microsoft.com/office/drawing/2014/main" id="{11F26DD5-60F1-4B6D-BF12-9862B14F1571}"/>
              </a:ext>
            </a:extLst>
          </p:cNvPr>
          <p:cNvSpPr>
            <a:spLocks noChangeArrowheads="1"/>
          </p:cNvSpPr>
          <p:nvPr/>
        </p:nvSpPr>
        <p:spPr bwMode="auto">
          <a:xfrm>
            <a:off x="3482975" y="1555750"/>
            <a:ext cx="1143000" cy="1066800"/>
          </a:xfrm>
          <a:custGeom>
            <a:avLst/>
            <a:gdLst>
              <a:gd name="T0" fmla="*/ 30241877 w 21600"/>
              <a:gd name="T1" fmla="*/ 0 h 21600"/>
              <a:gd name="T2" fmla="*/ 8856927 w 21600"/>
              <a:gd name="T3" fmla="*/ 7715384 h 21600"/>
              <a:gd name="T4" fmla="*/ 0 w 21600"/>
              <a:gd name="T5" fmla="*/ 26344036 h 21600"/>
              <a:gd name="T6" fmla="*/ 8856927 w 21600"/>
              <a:gd name="T7" fmla="*/ 44972679 h 21600"/>
              <a:gd name="T8" fmla="*/ 30241877 w 21600"/>
              <a:gd name="T9" fmla="*/ 52688072 h 21600"/>
              <a:gd name="T10" fmla="*/ 51626817 w 21600"/>
              <a:gd name="T11" fmla="*/ 44972679 h 21600"/>
              <a:gd name="T12" fmla="*/ 60483755 w 21600"/>
              <a:gd name="T13" fmla="*/ 26344036 h 21600"/>
              <a:gd name="T14" fmla="*/ 51626817 w 21600"/>
              <a:gd name="T15" fmla="*/ 7715384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17401" y="15493"/>
                </a:moveTo>
                <a:cubicBezTo>
                  <a:pt x="18376" y="14122"/>
                  <a:pt x="18900" y="12482"/>
                  <a:pt x="18900" y="10800"/>
                </a:cubicBezTo>
                <a:cubicBezTo>
                  <a:pt x="18900" y="6326"/>
                  <a:pt x="15273" y="2700"/>
                  <a:pt x="10800" y="2700"/>
                </a:cubicBezTo>
                <a:cubicBezTo>
                  <a:pt x="9117" y="2699"/>
                  <a:pt x="7477" y="3223"/>
                  <a:pt x="6106" y="4198"/>
                </a:cubicBezTo>
                <a:close/>
                <a:moveTo>
                  <a:pt x="4198" y="6106"/>
                </a:moveTo>
                <a:cubicBezTo>
                  <a:pt x="3223" y="7477"/>
                  <a:pt x="2700" y="9117"/>
                  <a:pt x="2700" y="10799"/>
                </a:cubicBezTo>
                <a:cubicBezTo>
                  <a:pt x="2700" y="15273"/>
                  <a:pt x="6326" y="18900"/>
                  <a:pt x="10800" y="18900"/>
                </a:cubicBezTo>
                <a:cubicBezTo>
                  <a:pt x="12482" y="18900"/>
                  <a:pt x="14122" y="18376"/>
                  <a:pt x="15493" y="17401"/>
                </a:cubicBezTo>
                <a:close/>
              </a:path>
            </a:pathLst>
          </a:custGeom>
          <a:solidFill>
            <a:srgbClr val="FF0000"/>
          </a:solidFill>
          <a:ln>
            <a:noFill/>
          </a:ln>
          <a:effectLst>
            <a:prstShdw prst="shdw17" dist="45791" dir="19578596">
              <a:srgbClr val="990000"/>
            </a:prst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4691">
                                            <p:txEl>
                                              <p:pRg st="5" end="5"/>
                                            </p:txEl>
                                          </p:spTgt>
                                        </p:tgtEl>
                                        <p:attrNameLst>
                                          <p:attrName>style.visibility</p:attrName>
                                        </p:attrNameLst>
                                      </p:cBhvr>
                                      <p:to>
                                        <p:strVal val="visible"/>
                                      </p:to>
                                    </p:set>
                                    <p:anim calcmode="lin" valueType="num">
                                      <p:cBhvr additive="base">
                                        <p:cTn id="7" dur="500" fill="hold"/>
                                        <p:tgtEl>
                                          <p:spTgt spid="114691">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4691">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4693"/>
                                        </p:tgtEl>
                                        <p:attrNameLst>
                                          <p:attrName>style.visibility</p:attrName>
                                        </p:attrNameLst>
                                      </p:cBhvr>
                                      <p:to>
                                        <p:strVal val="visible"/>
                                      </p:to>
                                    </p:set>
                                    <p:anim calcmode="lin" valueType="num">
                                      <p:cBhvr additive="base">
                                        <p:cTn id="11" dur="500" fill="hold"/>
                                        <p:tgtEl>
                                          <p:spTgt spid="114693"/>
                                        </p:tgtEl>
                                        <p:attrNameLst>
                                          <p:attrName>ppt_x</p:attrName>
                                        </p:attrNameLst>
                                      </p:cBhvr>
                                      <p:tavLst>
                                        <p:tav tm="0">
                                          <p:val>
                                            <p:strVal val="#ppt_x"/>
                                          </p:val>
                                        </p:tav>
                                        <p:tav tm="100000">
                                          <p:val>
                                            <p:strVal val="#ppt_x"/>
                                          </p:val>
                                        </p:tav>
                                      </p:tavLst>
                                    </p:anim>
                                    <p:anim calcmode="lin" valueType="num">
                                      <p:cBhvr additive="base">
                                        <p:cTn id="12" dur="500" fill="hold"/>
                                        <p:tgtEl>
                                          <p:spTgt spid="114693"/>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4694"/>
                                        </p:tgtEl>
                                        <p:attrNameLst>
                                          <p:attrName>style.visibility</p:attrName>
                                        </p:attrNameLst>
                                      </p:cBhvr>
                                      <p:to>
                                        <p:strVal val="visible"/>
                                      </p:to>
                                    </p:set>
                                    <p:anim calcmode="lin" valueType="num">
                                      <p:cBhvr additive="base">
                                        <p:cTn id="15" dur="500" fill="hold"/>
                                        <p:tgtEl>
                                          <p:spTgt spid="114694"/>
                                        </p:tgtEl>
                                        <p:attrNameLst>
                                          <p:attrName>ppt_x</p:attrName>
                                        </p:attrNameLst>
                                      </p:cBhvr>
                                      <p:tavLst>
                                        <p:tav tm="0">
                                          <p:val>
                                            <p:strVal val="#ppt_x"/>
                                          </p:val>
                                        </p:tav>
                                        <p:tav tm="100000">
                                          <p:val>
                                            <p:strVal val="#ppt_x"/>
                                          </p:val>
                                        </p:tav>
                                      </p:tavLst>
                                    </p:anim>
                                    <p:anim calcmode="lin" valueType="num">
                                      <p:cBhvr additive="base">
                                        <p:cTn id="16" dur="500" fill="hold"/>
                                        <p:tgtEl>
                                          <p:spTgt spid="1146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FFD12BF-E611-4F9C-96B2-9BF08997FC86}"/>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29698" name="Rectangle 2">
            <a:extLst>
              <a:ext uri="{FF2B5EF4-FFF2-40B4-BE49-F238E27FC236}">
                <a16:creationId xmlns:a16="http://schemas.microsoft.com/office/drawing/2014/main" id="{EF2AC2A7-7DBB-4FC5-B156-122904079430}"/>
              </a:ext>
            </a:extLst>
          </p:cNvPr>
          <p:cNvSpPr>
            <a:spLocks noGrp="1" noChangeArrowheads="1"/>
          </p:cNvSpPr>
          <p:nvPr>
            <p:ph type="title"/>
          </p:nvPr>
        </p:nvSpPr>
        <p:spPr/>
        <p:txBody>
          <a:bodyPr/>
          <a:lstStyle/>
          <a:p>
            <a:pPr eaLnBrk="1" hangingPunct="1">
              <a:defRPr/>
            </a:pPr>
            <a:r>
              <a:rPr lang="en-US"/>
              <a:t>The Doctrine of Angels</a:t>
            </a:r>
          </a:p>
        </p:txBody>
      </p:sp>
      <p:sp>
        <p:nvSpPr>
          <p:cNvPr id="29699" name="Rectangle 3">
            <a:extLst>
              <a:ext uri="{FF2B5EF4-FFF2-40B4-BE49-F238E27FC236}">
                <a16:creationId xmlns:a16="http://schemas.microsoft.com/office/drawing/2014/main" id="{1FD5A4EB-F81A-4C20-8B84-F09BC641B53D}"/>
              </a:ext>
            </a:extLst>
          </p:cNvPr>
          <p:cNvSpPr>
            <a:spLocks noGrp="1" noChangeArrowheads="1"/>
          </p:cNvSpPr>
          <p:nvPr>
            <p:ph type="body" idx="1"/>
          </p:nvPr>
        </p:nvSpPr>
        <p:spPr/>
        <p:txBody>
          <a:bodyPr/>
          <a:lstStyle/>
          <a:p>
            <a:pPr eaLnBrk="1" hangingPunct="1">
              <a:lnSpc>
                <a:spcPct val="90000"/>
              </a:lnSpc>
              <a:defRPr/>
            </a:pPr>
            <a:r>
              <a:rPr lang="en-US" sz="2000"/>
              <a:t>Created beings		 		Ps 148:2-5</a:t>
            </a:r>
          </a:p>
          <a:p>
            <a:pPr lvl="1" eaLnBrk="1" hangingPunct="1">
              <a:lnSpc>
                <a:spcPct val="90000"/>
              </a:lnSpc>
              <a:defRPr/>
            </a:pPr>
            <a:r>
              <a:rPr lang="en-US" sz="1800"/>
              <a:t>Aeviternal (not in time) </a:t>
            </a:r>
          </a:p>
          <a:p>
            <a:pPr eaLnBrk="1" hangingPunct="1">
              <a:lnSpc>
                <a:spcPct val="90000"/>
              </a:lnSpc>
              <a:defRPr/>
            </a:pPr>
            <a:r>
              <a:rPr lang="en-US" sz="2000"/>
              <a:t>Messengers					Luke 1:26</a:t>
            </a:r>
          </a:p>
          <a:p>
            <a:pPr eaLnBrk="1" hangingPunct="1">
              <a:lnSpc>
                <a:spcPct val="90000"/>
              </a:lnSpc>
              <a:defRPr/>
            </a:pPr>
            <a:r>
              <a:rPr lang="en-US" sz="2000"/>
              <a:t>Created before earth 			Job 38:6-7 </a:t>
            </a:r>
          </a:p>
          <a:p>
            <a:pPr eaLnBrk="1" hangingPunct="1">
              <a:lnSpc>
                <a:spcPct val="90000"/>
              </a:lnSpc>
              <a:defRPr/>
            </a:pPr>
            <a:r>
              <a:rPr lang="en-US" sz="2000"/>
              <a:t>Spirit beings					Heb. 1:14</a:t>
            </a:r>
          </a:p>
          <a:p>
            <a:pPr eaLnBrk="1" hangingPunct="1">
              <a:lnSpc>
                <a:spcPct val="90000"/>
              </a:lnSpc>
              <a:defRPr/>
            </a:pPr>
            <a:r>
              <a:rPr lang="en-US" sz="2000"/>
              <a:t>They are genderless 				Matt 22:30 </a:t>
            </a:r>
          </a:p>
          <a:p>
            <a:pPr eaLnBrk="1" hangingPunct="1">
              <a:lnSpc>
                <a:spcPct val="90000"/>
              </a:lnSpc>
              <a:defRPr/>
            </a:pPr>
            <a:r>
              <a:rPr lang="en-US" sz="2000"/>
              <a:t>They never die Luke 				20:35-36</a:t>
            </a:r>
          </a:p>
          <a:p>
            <a:pPr eaLnBrk="1" hangingPunct="1">
              <a:lnSpc>
                <a:spcPct val="90000"/>
              </a:lnSpc>
              <a:defRPr/>
            </a:pPr>
            <a:r>
              <a:rPr lang="en-US" sz="2000"/>
              <a:t>They have free will 				Jude 6</a:t>
            </a:r>
          </a:p>
          <a:p>
            <a:pPr eaLnBrk="1" hangingPunct="1">
              <a:lnSpc>
                <a:spcPct val="90000"/>
              </a:lnSpc>
              <a:defRPr/>
            </a:pPr>
            <a:r>
              <a:rPr lang="en-US" sz="2000"/>
              <a:t>They have great intelligence			Matt 24:31</a:t>
            </a:r>
          </a:p>
          <a:p>
            <a:pPr eaLnBrk="1" hangingPunct="1">
              <a:lnSpc>
                <a:spcPct val="90000"/>
              </a:lnSpc>
              <a:defRPr/>
            </a:pPr>
            <a:r>
              <a:rPr lang="en-US" sz="2000"/>
              <a:t>They are persons 				Luke 15:10</a:t>
            </a:r>
          </a:p>
          <a:p>
            <a:pPr lvl="1" eaLnBrk="1" hangingPunct="1">
              <a:lnSpc>
                <a:spcPct val="90000"/>
              </a:lnSpc>
              <a:defRPr/>
            </a:pPr>
            <a:r>
              <a:rPr lang="en-US" sz="1800"/>
              <a:t>will, intellect, emotion</a:t>
            </a:r>
          </a:p>
          <a:p>
            <a:pPr eaLnBrk="1" hangingPunct="1">
              <a:lnSpc>
                <a:spcPct val="90000"/>
              </a:lnSpc>
              <a:defRPr/>
            </a:pPr>
            <a:r>
              <a:rPr lang="en-US" sz="2000"/>
              <a:t>They are beautiful				Isa. 6:1-2</a:t>
            </a:r>
          </a:p>
          <a:p>
            <a:pPr eaLnBrk="1" hangingPunct="1">
              <a:lnSpc>
                <a:spcPct val="90000"/>
              </a:lnSpc>
              <a:defRPr/>
            </a:pPr>
            <a:r>
              <a:rPr lang="en-US" sz="2000"/>
              <a:t>They cannot be redeemed			2Pe. 2:4</a:t>
            </a:r>
          </a:p>
          <a:p>
            <a:pPr eaLnBrk="1" hangingPunct="1">
              <a:lnSpc>
                <a:spcPct val="90000"/>
              </a:lnSpc>
              <a:buFont typeface="Wingdings" panose="05000000000000000000" pitchFamily="2" charset="2"/>
              <a:buNone/>
              <a:defRPr/>
            </a:pPr>
            <a:r>
              <a:rPr lang="en-US" sz="2000"/>
              <a:t>								Jude 6</a:t>
            </a:r>
          </a:p>
          <a:p>
            <a:pPr eaLnBrk="1" hangingPunct="1">
              <a:lnSpc>
                <a:spcPct val="90000"/>
              </a:lnSpc>
              <a:defRPr/>
            </a:pPr>
            <a:endParaRPr lang="en-US" sz="200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A698E0B3-C526-4073-9473-1812FFB8D701}"/>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7283" name="Rectangle 3">
            <a:extLst>
              <a:ext uri="{FF2B5EF4-FFF2-40B4-BE49-F238E27FC236}">
                <a16:creationId xmlns:a16="http://schemas.microsoft.com/office/drawing/2014/main" id="{4E4D4DBB-71F3-4B58-ACE2-5F818B34900C}"/>
              </a:ext>
            </a:extLst>
          </p:cNvPr>
          <p:cNvSpPr>
            <a:spLocks noGrp="1" noChangeArrowheads="1"/>
          </p:cNvSpPr>
          <p:nvPr>
            <p:ph type="body" idx="1"/>
          </p:nvPr>
        </p:nvSpPr>
        <p:spPr>
          <a:xfrm>
            <a:off x="457200" y="1371600"/>
            <a:ext cx="8229600" cy="4759325"/>
          </a:xfrm>
        </p:spPr>
        <p:txBody>
          <a:bodyPr/>
          <a:lstStyle/>
          <a:p>
            <a:pPr eaLnBrk="1" hangingPunct="1">
              <a:defRPr/>
            </a:pPr>
            <a:r>
              <a:rPr lang="en-US" sz="2400"/>
              <a:t>Purpose of Angels</a:t>
            </a:r>
          </a:p>
          <a:p>
            <a:pPr lvl="1" eaLnBrk="1" hangingPunct="1">
              <a:defRPr/>
            </a:pPr>
            <a:r>
              <a:rPr lang="en-US" sz="2000"/>
              <a:t>To glorify God			Ps. 148:2</a:t>
            </a:r>
          </a:p>
          <a:p>
            <a:pPr lvl="1" eaLnBrk="1" hangingPunct="1">
              <a:defRPr/>
            </a:pPr>
            <a:r>
              <a:rPr lang="en-US" sz="2000"/>
              <a:t>To serve God			Job 1:6; 2:1</a:t>
            </a:r>
          </a:p>
          <a:p>
            <a:pPr lvl="1" eaLnBrk="1" hangingPunct="1">
              <a:defRPr/>
            </a:pPr>
            <a:r>
              <a:rPr lang="en-US" sz="2000"/>
              <a:t>Minister to God’s elect		Heb. 1:14; Matt. 18:10</a:t>
            </a:r>
          </a:p>
          <a:p>
            <a:pPr eaLnBrk="1" hangingPunct="1">
              <a:defRPr/>
            </a:pPr>
            <a:r>
              <a:rPr lang="en-US" sz="2400"/>
              <a:t>Their number is vast		Rev. 5:11</a:t>
            </a:r>
          </a:p>
          <a:p>
            <a:pPr eaLnBrk="1" hangingPunct="1">
              <a:defRPr/>
            </a:pPr>
            <a:r>
              <a:rPr lang="en-US" sz="2400"/>
              <a:t>They are not omniscient since they are created beings</a:t>
            </a:r>
          </a:p>
          <a:p>
            <a:pPr eaLnBrk="1" hangingPunct="1">
              <a:defRPr/>
            </a:pPr>
            <a:r>
              <a:rPr lang="en-US" sz="2400"/>
              <a:t>Positions</a:t>
            </a:r>
          </a:p>
          <a:p>
            <a:pPr lvl="1" eaLnBrk="1" hangingPunct="1">
              <a:defRPr/>
            </a:pPr>
            <a:r>
              <a:rPr lang="en-US" sz="2000"/>
              <a:t>Archangel</a:t>
            </a:r>
          </a:p>
          <a:p>
            <a:pPr lvl="1" eaLnBrk="1" hangingPunct="1">
              <a:defRPr/>
            </a:pPr>
            <a:r>
              <a:rPr lang="en-US" sz="2000"/>
              <a:t>Chief Princes</a:t>
            </a:r>
          </a:p>
          <a:p>
            <a:pPr lvl="1" eaLnBrk="1" hangingPunct="1">
              <a:defRPr/>
            </a:pPr>
            <a:r>
              <a:rPr lang="en-US" sz="2000"/>
              <a:t>Cherubim</a:t>
            </a:r>
          </a:p>
          <a:p>
            <a:pPr lvl="1" eaLnBrk="1" hangingPunct="1">
              <a:defRPr/>
            </a:pPr>
            <a:r>
              <a:rPr lang="en-US" sz="2000"/>
              <a:t>Living Creatures</a:t>
            </a:r>
          </a:p>
          <a:p>
            <a:pPr lvl="1" eaLnBrk="1" hangingPunct="1">
              <a:defRPr/>
            </a:pPr>
            <a:r>
              <a:rPr lang="en-US" sz="2000"/>
              <a:t>Seraphim</a:t>
            </a:r>
          </a:p>
          <a:p>
            <a:pPr lvl="1" eaLnBrk="1" hangingPunct="1">
              <a:defRPr/>
            </a:pPr>
            <a:r>
              <a:rPr lang="en-US" sz="2000"/>
              <a:t>Angel (referenced over 270 times in Bible)</a:t>
            </a:r>
          </a:p>
        </p:txBody>
      </p:sp>
      <p:sp>
        <p:nvSpPr>
          <p:cNvPr id="97284" name="Rectangle 4">
            <a:extLst>
              <a:ext uri="{FF2B5EF4-FFF2-40B4-BE49-F238E27FC236}">
                <a16:creationId xmlns:a16="http://schemas.microsoft.com/office/drawing/2014/main" id="{9FF5E670-AD1B-4F23-BEEF-BFA58D351EDD}"/>
              </a:ext>
            </a:extLst>
          </p:cNvPr>
          <p:cNvSpPr>
            <a:spLocks noGrp="1" noRot="1" noChangeArrowheads="1"/>
          </p:cNvSpPr>
          <p:nvPr>
            <p:ph type="title"/>
          </p:nvPr>
        </p:nvSpPr>
        <p:spPr/>
        <p:txBody>
          <a:bodyPr/>
          <a:lstStyle/>
          <a:p>
            <a:pPr eaLnBrk="1" hangingPunct="1">
              <a:defRPr/>
            </a:pPr>
            <a:r>
              <a:rPr lang="en-US"/>
              <a:t>The Doctrine of Angels</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BE5A938-1385-4883-92E7-8EC3E73450A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0722" name="Rectangle 2">
            <a:extLst>
              <a:ext uri="{FF2B5EF4-FFF2-40B4-BE49-F238E27FC236}">
                <a16:creationId xmlns:a16="http://schemas.microsoft.com/office/drawing/2014/main" id="{CF069BC2-41E1-4944-9624-5D5FDDAD61BC}"/>
              </a:ext>
            </a:extLst>
          </p:cNvPr>
          <p:cNvSpPr>
            <a:spLocks noGrp="1" noChangeArrowheads="1"/>
          </p:cNvSpPr>
          <p:nvPr>
            <p:ph type="title"/>
          </p:nvPr>
        </p:nvSpPr>
        <p:spPr/>
        <p:txBody>
          <a:bodyPr/>
          <a:lstStyle/>
          <a:p>
            <a:pPr eaLnBrk="1" hangingPunct="1">
              <a:defRPr/>
            </a:pPr>
            <a:r>
              <a:rPr lang="en-US"/>
              <a:t>The Doctrine of Satan</a:t>
            </a:r>
          </a:p>
        </p:txBody>
      </p:sp>
      <p:sp>
        <p:nvSpPr>
          <p:cNvPr id="30723" name="Rectangle 3">
            <a:extLst>
              <a:ext uri="{FF2B5EF4-FFF2-40B4-BE49-F238E27FC236}">
                <a16:creationId xmlns:a16="http://schemas.microsoft.com/office/drawing/2014/main" id="{38365DC7-11D9-4A81-A446-57A5CAEEAA59}"/>
              </a:ext>
            </a:extLst>
          </p:cNvPr>
          <p:cNvSpPr>
            <a:spLocks noGrp="1" noChangeArrowheads="1"/>
          </p:cNvSpPr>
          <p:nvPr>
            <p:ph type="body" idx="1"/>
          </p:nvPr>
        </p:nvSpPr>
        <p:spPr/>
        <p:txBody>
          <a:bodyPr/>
          <a:lstStyle/>
          <a:p>
            <a:pPr eaLnBrk="1" hangingPunct="1">
              <a:defRPr/>
            </a:pPr>
            <a:r>
              <a:rPr lang="en-US" sz="2400"/>
              <a:t>Fallen Angel 				Isa. 14:12-20</a:t>
            </a:r>
          </a:p>
          <a:p>
            <a:pPr eaLnBrk="1" hangingPunct="1">
              <a:defRPr/>
            </a:pPr>
            <a:r>
              <a:rPr lang="en-US" sz="2400"/>
              <a:t>Names: </a:t>
            </a:r>
          </a:p>
          <a:p>
            <a:pPr lvl="1" eaLnBrk="1" hangingPunct="1">
              <a:defRPr/>
            </a:pPr>
            <a:r>
              <a:rPr lang="en-US" sz="2000"/>
              <a:t>Devil (slanderer), Lucifer, Beelzebub, serpent, dragon</a:t>
            </a:r>
          </a:p>
          <a:p>
            <a:pPr lvl="2" eaLnBrk="1" hangingPunct="1">
              <a:defRPr/>
            </a:pPr>
            <a:r>
              <a:rPr lang="en-US" sz="1800"/>
              <a:t>Masquerades as an angel of light (2Cor. 11:14)</a:t>
            </a:r>
          </a:p>
          <a:p>
            <a:pPr eaLnBrk="1" hangingPunct="1">
              <a:defRPr/>
            </a:pPr>
            <a:r>
              <a:rPr lang="en-US" sz="2400"/>
              <a:t>Titles:</a:t>
            </a:r>
          </a:p>
          <a:p>
            <a:pPr lvl="1" eaLnBrk="1" hangingPunct="1">
              <a:defRPr/>
            </a:pPr>
            <a:r>
              <a:rPr lang="en-US" sz="2000"/>
              <a:t>Prince of this world, God of this age, prince of demons</a:t>
            </a:r>
          </a:p>
          <a:p>
            <a:pPr eaLnBrk="1" hangingPunct="1">
              <a:defRPr/>
            </a:pPr>
            <a:r>
              <a:rPr lang="en-US" sz="2400"/>
              <a:t>Traits</a:t>
            </a:r>
          </a:p>
          <a:p>
            <a:pPr lvl="1" eaLnBrk="1" hangingPunct="1">
              <a:defRPr/>
            </a:pPr>
            <a:r>
              <a:rPr lang="en-US" sz="2000"/>
              <a:t>Murderer, liar, sinner, accuser, adversary</a:t>
            </a:r>
          </a:p>
          <a:p>
            <a:pPr eaLnBrk="1" hangingPunct="1">
              <a:defRPr/>
            </a:pPr>
            <a:r>
              <a:rPr lang="en-US" sz="2400"/>
              <a:t>Judgment</a:t>
            </a:r>
          </a:p>
          <a:p>
            <a:pPr lvl="1" eaLnBrk="1" hangingPunct="1">
              <a:defRPr/>
            </a:pPr>
            <a:r>
              <a:rPr lang="en-US" sz="2000"/>
              <a:t>Cast out of heaven (Ezek. 28:16, Jude 6, 2Pet. 2:4)</a:t>
            </a:r>
          </a:p>
          <a:p>
            <a:pPr lvl="1" eaLnBrk="1" hangingPunct="1">
              <a:defRPr/>
            </a:pPr>
            <a:r>
              <a:rPr lang="en-US" sz="2000"/>
              <a:t>Defeated at the cross (John 12:31)</a:t>
            </a:r>
          </a:p>
          <a:p>
            <a:pPr lvl="1" eaLnBrk="1" hangingPunct="1">
              <a:defRPr/>
            </a:pPr>
            <a:r>
              <a:rPr lang="en-US" sz="2000"/>
              <a:t>Will spend eternity in Lake of Fire (Rev. 20:10)</a:t>
            </a:r>
          </a:p>
          <a:p>
            <a:pPr lvl="1" eaLnBrk="1" hangingPunct="1">
              <a:defRPr/>
            </a:pPr>
            <a:endParaRPr lang="en-US" sz="2000"/>
          </a:p>
          <a:p>
            <a:pPr eaLnBrk="1" hangingPunct="1">
              <a:defRPr/>
            </a:pPr>
            <a:endParaRPr lang="en-US" sz="2400"/>
          </a:p>
          <a:p>
            <a:pPr eaLnBrk="1" hangingPunct="1">
              <a:defRPr/>
            </a:pPr>
            <a:endParaRPr lang="en-US" sz="240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CBC0780-D556-4FBC-8C68-7E524EE2EEFF}"/>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2770" name="Rectangle 2">
            <a:extLst>
              <a:ext uri="{FF2B5EF4-FFF2-40B4-BE49-F238E27FC236}">
                <a16:creationId xmlns:a16="http://schemas.microsoft.com/office/drawing/2014/main" id="{54E35C95-9398-4327-9191-D41AF915BAD5}"/>
              </a:ext>
            </a:extLst>
          </p:cNvPr>
          <p:cNvSpPr>
            <a:spLocks noGrp="1" noChangeArrowheads="1"/>
          </p:cNvSpPr>
          <p:nvPr>
            <p:ph type="title"/>
          </p:nvPr>
        </p:nvSpPr>
        <p:spPr/>
        <p:txBody>
          <a:bodyPr/>
          <a:lstStyle/>
          <a:p>
            <a:pPr eaLnBrk="1" hangingPunct="1">
              <a:defRPr/>
            </a:pPr>
            <a:r>
              <a:rPr lang="en-US"/>
              <a:t>The Doctrine of Mankind</a:t>
            </a:r>
          </a:p>
        </p:txBody>
      </p:sp>
      <p:sp>
        <p:nvSpPr>
          <p:cNvPr id="32771" name="Rectangle 3">
            <a:extLst>
              <a:ext uri="{FF2B5EF4-FFF2-40B4-BE49-F238E27FC236}">
                <a16:creationId xmlns:a16="http://schemas.microsoft.com/office/drawing/2014/main" id="{7E7AA790-6FEB-4358-9687-0257C2F974C5}"/>
              </a:ext>
            </a:extLst>
          </p:cNvPr>
          <p:cNvSpPr>
            <a:spLocks noGrp="1" noChangeArrowheads="1"/>
          </p:cNvSpPr>
          <p:nvPr>
            <p:ph type="body" idx="1"/>
          </p:nvPr>
        </p:nvSpPr>
        <p:spPr/>
        <p:txBody>
          <a:bodyPr/>
          <a:lstStyle/>
          <a:p>
            <a:pPr eaLnBrk="1" hangingPunct="1">
              <a:lnSpc>
                <a:spcPct val="90000"/>
              </a:lnSpc>
              <a:defRPr/>
            </a:pPr>
            <a:r>
              <a:rPr lang="en-US" sz="1800" b="1"/>
              <a:t>Created by God</a:t>
            </a:r>
          </a:p>
          <a:p>
            <a:pPr lvl="1" eaLnBrk="1" hangingPunct="1">
              <a:lnSpc>
                <a:spcPct val="90000"/>
              </a:lnSpc>
              <a:defRPr/>
            </a:pPr>
            <a:r>
              <a:rPr lang="en-US" sz="1800" b="1"/>
              <a:t>Gen 2:7  Then the LORD God formed man of dust from the ground, and breathed into his nostrils the breath of life; and man became a living being. </a:t>
            </a:r>
          </a:p>
          <a:p>
            <a:pPr lvl="1" eaLnBrk="1" hangingPunct="1">
              <a:lnSpc>
                <a:spcPct val="90000"/>
              </a:lnSpc>
              <a:defRPr/>
            </a:pPr>
            <a:r>
              <a:rPr lang="en-US" sz="1800" b="1"/>
              <a:t>Gen 2:21-22  So the LORD God caused a deep sleep to fall upon the man, and he slept; then He took one of his ribs and closed up the flesh at that place. The LORD God fashioned into a woman the rib which He had taken from the man, and brought her to the man.</a:t>
            </a:r>
            <a:r>
              <a:rPr lang="en-US" sz="1800" b="1">
                <a:latin typeface="Tahoma" charset="0"/>
              </a:rPr>
              <a:t> </a:t>
            </a:r>
          </a:p>
          <a:p>
            <a:pPr eaLnBrk="1" hangingPunct="1">
              <a:lnSpc>
                <a:spcPct val="90000"/>
              </a:lnSpc>
              <a:defRPr/>
            </a:pPr>
            <a:r>
              <a:rPr lang="en-US" sz="1800" b="1"/>
              <a:t>Created good</a:t>
            </a:r>
          </a:p>
          <a:p>
            <a:pPr lvl="1" eaLnBrk="1" hangingPunct="1">
              <a:lnSpc>
                <a:spcPct val="90000"/>
              </a:lnSpc>
              <a:defRPr/>
            </a:pPr>
            <a:r>
              <a:rPr lang="en-US" sz="1800" b="1"/>
              <a:t>Gen 1:31  God saw all that He had made, and behold, it was very good. And there was evening and there was morning, the sixth day. </a:t>
            </a:r>
            <a:endParaRPr lang="en-US" sz="1800" b="1">
              <a:latin typeface="Tahoma" charset="0"/>
            </a:endParaRPr>
          </a:p>
          <a:p>
            <a:pPr eaLnBrk="1" hangingPunct="1">
              <a:lnSpc>
                <a:spcPct val="90000"/>
              </a:lnSpc>
              <a:defRPr/>
            </a:pPr>
            <a:r>
              <a:rPr lang="en-US" sz="1800" b="1"/>
              <a:t>Created in the image of God</a:t>
            </a:r>
          </a:p>
          <a:p>
            <a:pPr lvl="1" eaLnBrk="1" hangingPunct="1">
              <a:lnSpc>
                <a:spcPct val="90000"/>
              </a:lnSpc>
              <a:defRPr/>
            </a:pPr>
            <a:r>
              <a:rPr lang="en-US" sz="1800" b="1"/>
              <a:t>Gen 1:27  God created man in His own image, in the image of God He created him; male and female He created them. </a:t>
            </a:r>
          </a:p>
          <a:p>
            <a:pPr lvl="1" eaLnBrk="1" hangingPunct="1">
              <a:lnSpc>
                <a:spcPct val="90000"/>
              </a:lnSpc>
              <a:defRPr/>
            </a:pPr>
            <a:r>
              <a:rPr lang="en-US" sz="1800" b="1"/>
              <a:t>Means that humanity in the moral and natural likeness of God</a:t>
            </a:r>
          </a:p>
          <a:p>
            <a:pPr lvl="2" eaLnBrk="1" hangingPunct="1">
              <a:lnSpc>
                <a:spcPct val="90000"/>
              </a:lnSpc>
              <a:defRPr/>
            </a:pPr>
            <a:r>
              <a:rPr lang="en-US" sz="1800" b="1"/>
              <a:t>Mankind share in God’s communicable qualities</a:t>
            </a:r>
          </a:p>
          <a:p>
            <a:pPr lvl="2" eaLnBrk="1" hangingPunct="1">
              <a:lnSpc>
                <a:spcPct val="90000"/>
              </a:lnSpc>
              <a:defRPr/>
            </a:pPr>
            <a:r>
              <a:rPr lang="en-US" sz="1800" b="1"/>
              <a:t>Moral likeness destroyed at the fall</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025A831-E0CD-4176-B7F3-05ABEAE694FB}"/>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3794" name="Rectangle 2">
            <a:extLst>
              <a:ext uri="{FF2B5EF4-FFF2-40B4-BE49-F238E27FC236}">
                <a16:creationId xmlns:a16="http://schemas.microsoft.com/office/drawing/2014/main" id="{EDDE194C-3907-42C3-A12C-B0D3D8443FD8}"/>
              </a:ext>
            </a:extLst>
          </p:cNvPr>
          <p:cNvSpPr>
            <a:spLocks noGrp="1" noChangeArrowheads="1"/>
          </p:cNvSpPr>
          <p:nvPr>
            <p:ph type="title"/>
          </p:nvPr>
        </p:nvSpPr>
        <p:spPr/>
        <p:txBody>
          <a:bodyPr/>
          <a:lstStyle/>
          <a:p>
            <a:pPr eaLnBrk="1" hangingPunct="1">
              <a:defRPr/>
            </a:pPr>
            <a:r>
              <a:rPr lang="en-US"/>
              <a:t>The Doctrine of Sin</a:t>
            </a:r>
          </a:p>
        </p:txBody>
      </p:sp>
      <p:sp>
        <p:nvSpPr>
          <p:cNvPr id="33795" name="Rectangle 3">
            <a:extLst>
              <a:ext uri="{FF2B5EF4-FFF2-40B4-BE49-F238E27FC236}">
                <a16:creationId xmlns:a16="http://schemas.microsoft.com/office/drawing/2014/main" id="{2907C587-DEDC-4C1E-981C-95CA12C1A2D4}"/>
              </a:ext>
            </a:extLst>
          </p:cNvPr>
          <p:cNvSpPr>
            <a:spLocks noGrp="1" noChangeArrowheads="1"/>
          </p:cNvSpPr>
          <p:nvPr>
            <p:ph type="body" idx="1"/>
          </p:nvPr>
        </p:nvSpPr>
        <p:spPr/>
        <p:txBody>
          <a:bodyPr/>
          <a:lstStyle/>
          <a:p>
            <a:pPr eaLnBrk="1" hangingPunct="1">
              <a:defRPr/>
            </a:pPr>
            <a:r>
              <a:rPr lang="en-US" sz="2400"/>
              <a:t>God cannot sin or approve evil</a:t>
            </a:r>
          </a:p>
          <a:p>
            <a:pPr lvl="1" eaLnBrk="1" hangingPunct="1">
              <a:defRPr/>
            </a:pPr>
            <a:r>
              <a:rPr lang="en-US" sz="2000"/>
              <a:t>1Jo 1:5  This is the message we have heard from Him and announce to you, that God is Light, and in Him there is no darkness at all. </a:t>
            </a:r>
          </a:p>
          <a:p>
            <a:pPr lvl="1" eaLnBrk="1" hangingPunct="1">
              <a:defRPr/>
            </a:pPr>
            <a:r>
              <a:rPr lang="en-US" sz="2000"/>
              <a:t>Hab. 1:13 </a:t>
            </a:r>
            <a:r>
              <a:rPr lang="en-US" sz="2000" i="1"/>
              <a:t>Your</a:t>
            </a:r>
            <a:r>
              <a:rPr lang="en-US" sz="2000"/>
              <a:t> eyes are too pure to approve evil, And You can not look on wickedness </a:t>
            </a:r>
            <a:r>
              <a:rPr lang="en-US" sz="2000" i="1"/>
              <a:t>with favor</a:t>
            </a:r>
            <a:r>
              <a:rPr lang="en-US" sz="2000"/>
              <a:t> . . . </a:t>
            </a:r>
          </a:p>
          <a:p>
            <a:pPr eaLnBrk="1" hangingPunct="1">
              <a:defRPr/>
            </a:pPr>
            <a:r>
              <a:rPr lang="en-US" sz="2400"/>
              <a:t>Sin is activity that is contrary to character of God</a:t>
            </a:r>
          </a:p>
          <a:p>
            <a:pPr lvl="1" eaLnBrk="1" hangingPunct="1">
              <a:defRPr/>
            </a:pPr>
            <a:r>
              <a:rPr lang="en-US" sz="2000"/>
              <a:t>God is the way He is not by choice but by nature</a:t>
            </a:r>
          </a:p>
          <a:p>
            <a:pPr lvl="1" eaLnBrk="1" hangingPunct="1">
              <a:defRPr/>
            </a:pPr>
            <a:r>
              <a:rPr lang="en-US" sz="2000"/>
              <a:t>What is good is consistent with His nature</a:t>
            </a:r>
          </a:p>
          <a:p>
            <a:pPr eaLnBrk="1" hangingPunct="1">
              <a:defRPr/>
            </a:pPr>
            <a:r>
              <a:rPr lang="en-US" sz="2400"/>
              <a:t>Personal sin involves disobedience</a:t>
            </a:r>
          </a:p>
          <a:p>
            <a:pPr lvl="1" eaLnBrk="1" hangingPunct="1">
              <a:defRPr/>
            </a:pPr>
            <a:r>
              <a:rPr lang="en-US" sz="2000"/>
              <a:t>Results in loss of fellowship with God</a:t>
            </a:r>
          </a:p>
          <a:p>
            <a:pPr eaLnBrk="1" hangingPunct="1">
              <a:buFont typeface="Wingdings" panose="05000000000000000000" pitchFamily="2" charset="2"/>
              <a:buNone/>
              <a:defRPr/>
            </a:pPr>
            <a:r>
              <a:rPr lang="en-US" sz="2400"/>
              <a:t> </a:t>
            </a:r>
          </a:p>
          <a:p>
            <a:pPr eaLnBrk="1" hangingPunct="1">
              <a:defRPr/>
            </a:pPr>
            <a:endParaRPr lang="en-US" sz="240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A0DE431-8032-4E3E-8EC8-BFFE404AB485}"/>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99330" name="Rectangle 2">
            <a:extLst>
              <a:ext uri="{FF2B5EF4-FFF2-40B4-BE49-F238E27FC236}">
                <a16:creationId xmlns:a16="http://schemas.microsoft.com/office/drawing/2014/main" id="{31FBC8F1-ED84-4E5F-9D68-12F110897828}"/>
              </a:ext>
            </a:extLst>
          </p:cNvPr>
          <p:cNvSpPr>
            <a:spLocks noGrp="1" noChangeArrowheads="1"/>
          </p:cNvSpPr>
          <p:nvPr>
            <p:ph type="title"/>
          </p:nvPr>
        </p:nvSpPr>
        <p:spPr/>
        <p:txBody>
          <a:bodyPr/>
          <a:lstStyle/>
          <a:p>
            <a:pPr eaLnBrk="1" hangingPunct="1">
              <a:defRPr/>
            </a:pPr>
            <a:r>
              <a:rPr lang="en-US" sz="4000"/>
              <a:t>The Doctrine of Sin</a:t>
            </a:r>
          </a:p>
        </p:txBody>
      </p:sp>
      <p:sp>
        <p:nvSpPr>
          <p:cNvPr id="99331" name="Rectangle 3">
            <a:extLst>
              <a:ext uri="{FF2B5EF4-FFF2-40B4-BE49-F238E27FC236}">
                <a16:creationId xmlns:a16="http://schemas.microsoft.com/office/drawing/2014/main" id="{89E9108A-CFF0-4EB6-873B-CE95AA6EE12C}"/>
              </a:ext>
            </a:extLst>
          </p:cNvPr>
          <p:cNvSpPr>
            <a:spLocks noGrp="1" noChangeArrowheads="1"/>
          </p:cNvSpPr>
          <p:nvPr>
            <p:ph type="body" idx="1"/>
          </p:nvPr>
        </p:nvSpPr>
        <p:spPr/>
        <p:txBody>
          <a:bodyPr/>
          <a:lstStyle/>
          <a:p>
            <a:pPr eaLnBrk="1" hangingPunct="1">
              <a:lnSpc>
                <a:spcPct val="80000"/>
              </a:lnSpc>
              <a:defRPr/>
            </a:pPr>
            <a:r>
              <a:rPr lang="en-US" sz="2400"/>
              <a:t>Sin Nature in Humanity</a:t>
            </a:r>
          </a:p>
          <a:p>
            <a:pPr lvl="1" eaLnBrk="1" hangingPunct="1">
              <a:lnSpc>
                <a:spcPct val="80000"/>
              </a:lnSpc>
              <a:defRPr/>
            </a:pPr>
            <a:r>
              <a:rPr lang="en-US" sz="2000"/>
              <a:t>Inclination to do other than what God would have us do</a:t>
            </a:r>
          </a:p>
          <a:p>
            <a:pPr eaLnBrk="1" hangingPunct="1">
              <a:lnSpc>
                <a:spcPct val="80000"/>
              </a:lnSpc>
              <a:defRPr/>
            </a:pPr>
            <a:r>
              <a:rPr lang="en-US" sz="2400"/>
              <a:t>Result of misuse of the free will given to mankind by God</a:t>
            </a:r>
          </a:p>
          <a:p>
            <a:pPr eaLnBrk="1" hangingPunct="1">
              <a:lnSpc>
                <a:spcPct val="80000"/>
              </a:lnSpc>
              <a:defRPr/>
            </a:pPr>
            <a:r>
              <a:rPr lang="en-US" sz="2400"/>
              <a:t>Result: physical death and spiritual death</a:t>
            </a:r>
          </a:p>
          <a:p>
            <a:pPr lvl="1" eaLnBrk="1" hangingPunct="1">
              <a:lnSpc>
                <a:spcPct val="80000"/>
              </a:lnSpc>
              <a:defRPr/>
            </a:pPr>
            <a:r>
              <a:rPr lang="en-US" sz="2000"/>
              <a:t>Gen 3:16-19  To the woman He said, "I will greatly multiply Your pain in childbirth, In pain you will bring forth children; Yet your desire will be for your husband, And he will rule over you." Then to Adam He said, "Because you have listened to the voice of your wife, and have eaten from the tree about which I commanded you, saying, 'You shall not eat from it'; Cursed is the ground because of you; In toil you will eat of it All the days of your life. "Both thorns and thistles it shall grow for you; And you will eat the plants of the field; By the sweat of your face You will eat bread, Till you return to the ground, Because from it you were taken; For you are dust, And to dust you shall return." </a:t>
            </a:r>
          </a:p>
          <a:p>
            <a:pPr lvl="1" eaLnBrk="1" hangingPunct="1">
              <a:lnSpc>
                <a:spcPct val="80000"/>
              </a:lnSpc>
              <a:defRPr/>
            </a:pPr>
            <a:r>
              <a:rPr lang="en-US" sz="2000"/>
              <a:t>Rom 5:12  Therefore, just as through one man sin entered into the world, and death through sin, and so death spread to all men, because all sinned</a:t>
            </a:r>
          </a:p>
          <a:p>
            <a:pPr lvl="1" eaLnBrk="1" hangingPunct="1">
              <a:lnSpc>
                <a:spcPct val="80000"/>
              </a:lnSpc>
              <a:buFontTx/>
              <a:buNone/>
              <a:defRPr/>
            </a:pPr>
            <a:endParaRPr lang="en-US" sz="2000" b="1"/>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B8E5F07-C2D0-4077-AF7A-B3B66B59A006}"/>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3426" name="Rectangle 2">
            <a:extLst>
              <a:ext uri="{FF2B5EF4-FFF2-40B4-BE49-F238E27FC236}">
                <a16:creationId xmlns:a16="http://schemas.microsoft.com/office/drawing/2014/main" id="{33633B1B-BFB7-4B19-9B92-45CD9EBB6315}"/>
              </a:ext>
            </a:extLst>
          </p:cNvPr>
          <p:cNvSpPr>
            <a:spLocks noGrp="1" noChangeArrowheads="1"/>
          </p:cNvSpPr>
          <p:nvPr>
            <p:ph type="title"/>
          </p:nvPr>
        </p:nvSpPr>
        <p:spPr/>
        <p:txBody>
          <a:bodyPr/>
          <a:lstStyle/>
          <a:p>
            <a:pPr eaLnBrk="1" hangingPunct="1">
              <a:defRPr/>
            </a:pPr>
            <a:r>
              <a:rPr lang="en-US" sz="4000"/>
              <a:t>The Doctrine of Sin</a:t>
            </a:r>
          </a:p>
        </p:txBody>
      </p:sp>
      <p:sp>
        <p:nvSpPr>
          <p:cNvPr id="103427" name="Rectangle 3">
            <a:extLst>
              <a:ext uri="{FF2B5EF4-FFF2-40B4-BE49-F238E27FC236}">
                <a16:creationId xmlns:a16="http://schemas.microsoft.com/office/drawing/2014/main" id="{B31E3CF4-004D-4EA0-AEA7-0A8D46FD6724}"/>
              </a:ext>
            </a:extLst>
          </p:cNvPr>
          <p:cNvSpPr>
            <a:spLocks noGrp="1" noChangeArrowheads="1"/>
          </p:cNvSpPr>
          <p:nvPr>
            <p:ph type="body" idx="1"/>
          </p:nvPr>
        </p:nvSpPr>
        <p:spPr>
          <a:xfrm>
            <a:off x="533400" y="1447800"/>
            <a:ext cx="8229600" cy="4071938"/>
          </a:xfrm>
        </p:spPr>
        <p:txBody>
          <a:bodyPr/>
          <a:lstStyle/>
          <a:p>
            <a:pPr eaLnBrk="1" hangingPunct="1">
              <a:defRPr/>
            </a:pPr>
            <a:r>
              <a:rPr lang="en-US" sz="2400"/>
              <a:t>Eph 2:1-5  And you were dead in your trespasses and sins, in which you formerly walked according to the course of this world, according to the prince of the power of the air, of the spirit that is now working in the sons of disobedience. Among them we too all formerly lived in the lusts of our flesh, indulging the desires of the flesh and of the mind, and were by nature children of wrath, even as the rest. But God, being rich in mercy, because of His great love with which He loved us, even when we were dead in our transgressions, made us alive together with Christ (by grace you have been saved), </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BD16A35-F193-45F2-BD7C-B0280A7C922D}"/>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0355" name="Rectangle 3">
            <a:extLst>
              <a:ext uri="{FF2B5EF4-FFF2-40B4-BE49-F238E27FC236}">
                <a16:creationId xmlns:a16="http://schemas.microsoft.com/office/drawing/2014/main" id="{7020843C-1D8E-4F79-BA87-818C2550F8C4}"/>
              </a:ext>
            </a:extLst>
          </p:cNvPr>
          <p:cNvSpPr>
            <a:spLocks noGrp="1" noChangeArrowheads="1"/>
          </p:cNvSpPr>
          <p:nvPr>
            <p:ph type="body" idx="1"/>
          </p:nvPr>
        </p:nvSpPr>
        <p:spPr>
          <a:xfrm>
            <a:off x="228600" y="1676400"/>
            <a:ext cx="8686800" cy="4071938"/>
          </a:xfrm>
        </p:spPr>
        <p:txBody>
          <a:bodyPr/>
          <a:lstStyle/>
          <a:p>
            <a:pPr eaLnBrk="1" hangingPunct="1">
              <a:buFont typeface="Wingdings" panose="05000000000000000000" pitchFamily="2" charset="2"/>
              <a:buNone/>
              <a:defRPr/>
            </a:pPr>
            <a:r>
              <a:rPr lang="en-US" sz="2400"/>
              <a:t>	1John 1:5-10  This is the message we have heard from Him and announce to you, that God is Light, and in Him there is no darkness at all. If we say that we have fellowship with Him and </a:t>
            </a:r>
            <a:r>
              <a:rPr lang="en-US" sz="2400" i="1"/>
              <a:t>yet</a:t>
            </a:r>
            <a:r>
              <a:rPr lang="en-US" sz="2400"/>
              <a:t> walk in the darkness, we lie and do not practice the truth; but if we walk in the Light as He Himself is in the Light, we have fellowship with one another, and the blood of Jesus His Son cleanses us from all sin. If we say that we have no sin, we are deceiving ourselves and the truth is not in us. If we confess our sins, He is faithful and righteous to forgive us our sins and to cleanse us from all unrighteousness. If we say that we have not sinned, we make Him a liar and His word is not in us. </a:t>
            </a:r>
          </a:p>
        </p:txBody>
      </p:sp>
      <p:sp>
        <p:nvSpPr>
          <p:cNvPr id="100356" name="Rectangle 4">
            <a:extLst>
              <a:ext uri="{FF2B5EF4-FFF2-40B4-BE49-F238E27FC236}">
                <a16:creationId xmlns:a16="http://schemas.microsoft.com/office/drawing/2014/main" id="{F61CF72D-5CFC-4072-8D0A-FC29A0581476}"/>
              </a:ext>
            </a:extLst>
          </p:cNvPr>
          <p:cNvSpPr>
            <a:spLocks noGrp="1" noRot="1" noChangeArrowheads="1"/>
          </p:cNvSpPr>
          <p:nvPr>
            <p:ph type="title"/>
          </p:nvPr>
        </p:nvSpPr>
        <p:spPr>
          <a:xfrm>
            <a:off x="304800" y="457200"/>
            <a:ext cx="8509000" cy="457200"/>
          </a:xfrm>
        </p:spPr>
        <p:txBody>
          <a:bodyPr/>
          <a:lstStyle/>
          <a:p>
            <a:pPr eaLnBrk="1" hangingPunct="1">
              <a:defRPr/>
            </a:pPr>
            <a:r>
              <a:rPr lang="en-US" sz="4000"/>
              <a:t>The Doctrine of Sin</a:t>
            </a:r>
            <a:br>
              <a:rPr lang="en-US" sz="4000"/>
            </a:br>
            <a:r>
              <a:rPr lang="en-US" sz="3200">
                <a:solidFill>
                  <a:schemeClr val="tx1"/>
                </a:solidFill>
              </a:rPr>
              <a:t>The bottom line . .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B9F25EF-855B-4D0F-81A7-28BD02EDD0FF}"/>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4818" name="Rectangle 2">
            <a:extLst>
              <a:ext uri="{FF2B5EF4-FFF2-40B4-BE49-F238E27FC236}">
                <a16:creationId xmlns:a16="http://schemas.microsoft.com/office/drawing/2014/main" id="{692B84D0-8208-4752-BCEC-C9B41829B359}"/>
              </a:ext>
            </a:extLst>
          </p:cNvPr>
          <p:cNvSpPr>
            <a:spLocks noGrp="1" noChangeArrowheads="1"/>
          </p:cNvSpPr>
          <p:nvPr>
            <p:ph type="title"/>
          </p:nvPr>
        </p:nvSpPr>
        <p:spPr/>
        <p:txBody>
          <a:bodyPr/>
          <a:lstStyle/>
          <a:p>
            <a:pPr eaLnBrk="1" hangingPunct="1">
              <a:defRPr/>
            </a:pPr>
            <a:r>
              <a:rPr lang="en-US"/>
              <a:t>The Doctrine of Salvation</a:t>
            </a:r>
          </a:p>
        </p:txBody>
      </p:sp>
      <p:sp>
        <p:nvSpPr>
          <p:cNvPr id="34819" name="Rectangle 3">
            <a:extLst>
              <a:ext uri="{FF2B5EF4-FFF2-40B4-BE49-F238E27FC236}">
                <a16:creationId xmlns:a16="http://schemas.microsoft.com/office/drawing/2014/main" id="{F4DDD761-5E69-42C1-8D82-07690AA018B0}"/>
              </a:ext>
            </a:extLst>
          </p:cNvPr>
          <p:cNvSpPr>
            <a:spLocks noGrp="1" noChangeArrowheads="1"/>
          </p:cNvSpPr>
          <p:nvPr>
            <p:ph type="body" idx="1"/>
          </p:nvPr>
        </p:nvSpPr>
        <p:spPr/>
        <p:txBody>
          <a:bodyPr/>
          <a:lstStyle/>
          <a:p>
            <a:pPr eaLnBrk="1" hangingPunct="1">
              <a:defRPr/>
            </a:pPr>
            <a:r>
              <a:rPr lang="en-US" sz="2000"/>
              <a:t>God loves us</a:t>
            </a:r>
          </a:p>
          <a:p>
            <a:pPr lvl="1" eaLnBrk="1" hangingPunct="1">
              <a:defRPr/>
            </a:pPr>
            <a:r>
              <a:rPr lang="en-US" sz="1800"/>
              <a:t>1Jo 4:9-10  By this the love of God was manifested in us, that God has sent His only begotten Son into the world so that we might live through Him. In this is love, not that we loved God, but that He loved us and sent His Son </a:t>
            </a:r>
            <a:r>
              <a:rPr lang="en-US" sz="1800" i="1"/>
              <a:t>to be</a:t>
            </a:r>
            <a:r>
              <a:rPr lang="en-US" sz="1800"/>
              <a:t> the propitiation for our sins.</a:t>
            </a:r>
            <a:r>
              <a:rPr lang="en-US" sz="2000">
                <a:latin typeface="Tahoma" charset="0"/>
              </a:rPr>
              <a:t> </a:t>
            </a:r>
            <a:endParaRPr lang="en-US" sz="1800"/>
          </a:p>
          <a:p>
            <a:pPr eaLnBrk="1" hangingPunct="1">
              <a:defRPr/>
            </a:pPr>
            <a:r>
              <a:rPr lang="en-US" sz="2000"/>
              <a:t>Jesus paid the price for our sins</a:t>
            </a:r>
          </a:p>
          <a:p>
            <a:pPr lvl="1" eaLnBrk="1" hangingPunct="1">
              <a:defRPr/>
            </a:pPr>
            <a:r>
              <a:rPr lang="en-US" sz="1800"/>
              <a:t>Mat 20:28  . . . the Son of Man did not come to be served, but to serve, and to give His life a ransom for many." </a:t>
            </a:r>
          </a:p>
          <a:p>
            <a:pPr eaLnBrk="1" hangingPunct="1">
              <a:defRPr/>
            </a:pPr>
            <a:r>
              <a:rPr lang="en-US" sz="2000"/>
              <a:t>We are reconciled to God through Christ</a:t>
            </a:r>
          </a:p>
          <a:p>
            <a:pPr lvl="1" eaLnBrk="1" hangingPunct="1">
              <a:defRPr/>
            </a:pPr>
            <a:r>
              <a:rPr lang="en-US" sz="1800"/>
              <a:t>2Co 5:18-19  Now everything is from God, who reconciled us to Himself through Christ and gave us the ministry of reconciliation: that is, in Christ, God was reconciling the world to Himself, not counting their trespasses against them, and He has committed the message of reconciliation to us.</a:t>
            </a:r>
            <a:r>
              <a:rPr lang="en-US" sz="2000">
                <a:latin typeface="Tahoma" charset="0"/>
              </a:rPr>
              <a:t> </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DB6A40E-9583-4516-8B7C-5140EEE9B2FE}"/>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1379" name="Rectangle 3">
            <a:extLst>
              <a:ext uri="{FF2B5EF4-FFF2-40B4-BE49-F238E27FC236}">
                <a16:creationId xmlns:a16="http://schemas.microsoft.com/office/drawing/2014/main" id="{23CB4CCE-3294-4926-BBF8-E2DBF55E4F13}"/>
              </a:ext>
            </a:extLst>
          </p:cNvPr>
          <p:cNvSpPr>
            <a:spLocks noGrp="1" noChangeArrowheads="1"/>
          </p:cNvSpPr>
          <p:nvPr>
            <p:ph type="body" idx="1"/>
          </p:nvPr>
        </p:nvSpPr>
        <p:spPr/>
        <p:txBody>
          <a:bodyPr/>
          <a:lstStyle/>
          <a:p>
            <a:pPr eaLnBrk="1" hangingPunct="1">
              <a:defRPr/>
            </a:pPr>
            <a:r>
              <a:rPr lang="en-US" sz="2400"/>
              <a:t>Jesus is the only way</a:t>
            </a:r>
          </a:p>
          <a:p>
            <a:pPr lvl="1" eaLnBrk="1" hangingPunct="1">
              <a:defRPr/>
            </a:pPr>
            <a:r>
              <a:rPr lang="en-US" sz="2000"/>
              <a:t>Joh 14:6  Jesus told him, "I am the way, the truth, and the life. No one comes to the Father except through Me.</a:t>
            </a:r>
          </a:p>
          <a:p>
            <a:pPr lvl="1" eaLnBrk="1" hangingPunct="1">
              <a:defRPr/>
            </a:pPr>
            <a:r>
              <a:rPr lang="en-US" sz="2000"/>
              <a:t>Joh 3:16-18  "For God loved the world in this way: He gave His One and Only Son, so that everyone who believes in Him will not perish but have eternal life. For God did not send His Son into the world that He might judge the world, but that the world might be saved through Him. Anyone who believes in Him is not judged, but anyone who does not believe is already judged, because he has not believed in the name of the One and Only Son of God.</a:t>
            </a:r>
          </a:p>
          <a:p>
            <a:pPr eaLnBrk="1" hangingPunct="1">
              <a:defRPr/>
            </a:pPr>
            <a:endParaRPr lang="en-US" sz="2400"/>
          </a:p>
        </p:txBody>
      </p:sp>
      <p:sp>
        <p:nvSpPr>
          <p:cNvPr id="101380" name="Rectangle 4">
            <a:extLst>
              <a:ext uri="{FF2B5EF4-FFF2-40B4-BE49-F238E27FC236}">
                <a16:creationId xmlns:a16="http://schemas.microsoft.com/office/drawing/2014/main" id="{21E7173E-7BC2-44C2-92AD-AAF513865BBD}"/>
              </a:ext>
            </a:extLst>
          </p:cNvPr>
          <p:cNvSpPr>
            <a:spLocks noGrp="1" noRot="1" noChangeArrowheads="1"/>
          </p:cNvSpPr>
          <p:nvPr>
            <p:ph type="title"/>
          </p:nvPr>
        </p:nvSpPr>
        <p:spPr/>
        <p:txBody>
          <a:bodyPr/>
          <a:lstStyle/>
          <a:p>
            <a:pPr eaLnBrk="1" hangingPunct="1">
              <a:defRPr/>
            </a:pPr>
            <a:r>
              <a:rPr lang="en-US"/>
              <a:t>The Doctrine of Salvation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CAF7EF9E-2FE3-4BC2-BCDD-58E7CED32B68}"/>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15714" name="Rectangle 2">
            <a:extLst>
              <a:ext uri="{FF2B5EF4-FFF2-40B4-BE49-F238E27FC236}">
                <a16:creationId xmlns:a16="http://schemas.microsoft.com/office/drawing/2014/main" id="{FED841F7-326D-4B96-BAE3-CD071914AC13}"/>
              </a:ext>
            </a:extLst>
          </p:cNvPr>
          <p:cNvSpPr>
            <a:spLocks noGrp="1" noChangeArrowheads="1"/>
          </p:cNvSpPr>
          <p:nvPr>
            <p:ph type="title"/>
          </p:nvPr>
        </p:nvSpPr>
        <p:spPr>
          <a:xfrm>
            <a:off x="457200" y="0"/>
            <a:ext cx="8229600" cy="868363"/>
          </a:xfrm>
        </p:spPr>
        <p:txBody>
          <a:bodyPr/>
          <a:lstStyle/>
          <a:p>
            <a:pPr eaLnBrk="1" hangingPunct="1">
              <a:defRPr/>
            </a:pPr>
            <a:r>
              <a:rPr lang="en-US"/>
              <a:t>Modern Church Issues</a:t>
            </a:r>
          </a:p>
        </p:txBody>
      </p:sp>
      <p:sp>
        <p:nvSpPr>
          <p:cNvPr id="115715" name="Rectangle 3">
            <a:extLst>
              <a:ext uri="{FF2B5EF4-FFF2-40B4-BE49-F238E27FC236}">
                <a16:creationId xmlns:a16="http://schemas.microsoft.com/office/drawing/2014/main" id="{E1347CE9-8E82-4213-B455-0EBC9D19DCBF}"/>
              </a:ext>
            </a:extLst>
          </p:cNvPr>
          <p:cNvSpPr>
            <a:spLocks noGrp="1" noChangeArrowheads="1"/>
          </p:cNvSpPr>
          <p:nvPr>
            <p:ph type="body" idx="1"/>
          </p:nvPr>
        </p:nvSpPr>
        <p:spPr>
          <a:xfrm>
            <a:off x="457200" y="762000"/>
            <a:ext cx="8229600" cy="5364163"/>
          </a:xfrm>
        </p:spPr>
        <p:txBody>
          <a:bodyPr/>
          <a:lstStyle/>
          <a:p>
            <a:pPr eaLnBrk="1" hangingPunct="1">
              <a:lnSpc>
                <a:spcPct val="80000"/>
              </a:lnSpc>
              <a:defRPr/>
            </a:pPr>
            <a:r>
              <a:rPr lang="en-US" sz="2800"/>
              <a:t>Tolerance is exalted as the supreme value in our culture</a:t>
            </a:r>
          </a:p>
          <a:p>
            <a:pPr eaLnBrk="1" hangingPunct="1">
              <a:lnSpc>
                <a:spcPct val="80000"/>
              </a:lnSpc>
              <a:defRPr/>
            </a:pPr>
            <a:r>
              <a:rPr lang="en-US" sz="2800"/>
              <a:t>Tolerance and acceptance are fine</a:t>
            </a:r>
          </a:p>
          <a:p>
            <a:pPr lvl="1" eaLnBrk="1" hangingPunct="1">
              <a:lnSpc>
                <a:spcPct val="80000"/>
              </a:lnSpc>
              <a:defRPr/>
            </a:pPr>
            <a:r>
              <a:rPr lang="en-US" sz="2400"/>
              <a:t>Jesus said that we are to love our neighbors</a:t>
            </a:r>
          </a:p>
          <a:p>
            <a:pPr lvl="1" eaLnBrk="1" hangingPunct="1">
              <a:lnSpc>
                <a:spcPct val="80000"/>
              </a:lnSpc>
              <a:defRPr/>
            </a:pPr>
            <a:endParaRPr lang="en-US" sz="2400"/>
          </a:p>
          <a:p>
            <a:pPr eaLnBrk="1" hangingPunct="1">
              <a:lnSpc>
                <a:spcPct val="80000"/>
              </a:lnSpc>
              <a:buFont typeface="Wingdings" panose="05000000000000000000" pitchFamily="2" charset="2"/>
              <a:buNone/>
              <a:defRPr/>
            </a:pPr>
            <a:r>
              <a:rPr lang="en-US" sz="2800"/>
              <a:t>But,</a:t>
            </a:r>
          </a:p>
          <a:p>
            <a:pPr eaLnBrk="1" hangingPunct="1">
              <a:lnSpc>
                <a:spcPct val="80000"/>
              </a:lnSpc>
              <a:buFont typeface="Wingdings" panose="05000000000000000000" pitchFamily="2" charset="2"/>
              <a:buNone/>
              <a:defRPr/>
            </a:pPr>
            <a:endParaRPr lang="en-US" sz="2800"/>
          </a:p>
          <a:p>
            <a:pPr eaLnBrk="1" hangingPunct="1">
              <a:lnSpc>
                <a:spcPct val="80000"/>
              </a:lnSpc>
              <a:defRPr/>
            </a:pPr>
            <a:r>
              <a:rPr lang="en-US" sz="2800"/>
              <a:t>Jesus also said that people make mistakes because they do not know the scripture</a:t>
            </a:r>
          </a:p>
          <a:p>
            <a:pPr eaLnBrk="1" hangingPunct="1">
              <a:lnSpc>
                <a:spcPct val="80000"/>
              </a:lnSpc>
              <a:defRPr/>
            </a:pPr>
            <a:r>
              <a:rPr lang="en-US" sz="2800"/>
              <a:t>Jesus clearly taught that some things were right and some things were wrong</a:t>
            </a:r>
          </a:p>
          <a:p>
            <a:pPr eaLnBrk="1" hangingPunct="1">
              <a:lnSpc>
                <a:spcPct val="80000"/>
              </a:lnSpc>
              <a:defRPr/>
            </a:pPr>
            <a:r>
              <a:rPr lang="en-US" sz="2800"/>
              <a:t>Jesus clearly taught that some thing are true, and some things are not true</a:t>
            </a:r>
          </a:p>
          <a:p>
            <a:pPr eaLnBrk="1" hangingPunct="1">
              <a:lnSpc>
                <a:spcPct val="80000"/>
              </a:lnSpc>
              <a:buFont typeface="Wingdings" panose="05000000000000000000" pitchFamily="2" charset="2"/>
              <a:buNone/>
              <a:defRPr/>
            </a:pPr>
            <a:endParaRPr lang="en-US" sz="280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85C3E0F-EBBE-403A-8237-A95CE18966A9}"/>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102402" name="Rectangle 2">
            <a:extLst>
              <a:ext uri="{FF2B5EF4-FFF2-40B4-BE49-F238E27FC236}">
                <a16:creationId xmlns:a16="http://schemas.microsoft.com/office/drawing/2014/main" id="{EAE913F0-18E3-4043-9FB5-0A1588C53F6B}"/>
              </a:ext>
            </a:extLst>
          </p:cNvPr>
          <p:cNvSpPr>
            <a:spLocks noGrp="1" noChangeArrowheads="1"/>
          </p:cNvSpPr>
          <p:nvPr>
            <p:ph type="title"/>
          </p:nvPr>
        </p:nvSpPr>
        <p:spPr/>
        <p:txBody>
          <a:bodyPr/>
          <a:lstStyle/>
          <a:p>
            <a:pPr eaLnBrk="1" hangingPunct="1">
              <a:defRPr/>
            </a:pPr>
            <a:r>
              <a:rPr lang="en-US" sz="4000"/>
              <a:t>Doctrine of Salvation</a:t>
            </a:r>
          </a:p>
        </p:txBody>
      </p:sp>
      <p:sp>
        <p:nvSpPr>
          <p:cNvPr id="102403" name="Rectangle 3">
            <a:extLst>
              <a:ext uri="{FF2B5EF4-FFF2-40B4-BE49-F238E27FC236}">
                <a16:creationId xmlns:a16="http://schemas.microsoft.com/office/drawing/2014/main" id="{F38C0BF3-01B8-4124-8E46-C1442297D972}"/>
              </a:ext>
            </a:extLst>
          </p:cNvPr>
          <p:cNvSpPr>
            <a:spLocks noGrp="1" noChangeArrowheads="1"/>
          </p:cNvSpPr>
          <p:nvPr>
            <p:ph type="body" idx="1"/>
          </p:nvPr>
        </p:nvSpPr>
        <p:spPr>
          <a:xfrm>
            <a:off x="457200" y="2000250"/>
            <a:ext cx="8229600" cy="4130675"/>
          </a:xfrm>
        </p:spPr>
        <p:txBody>
          <a:bodyPr/>
          <a:lstStyle/>
          <a:p>
            <a:pPr eaLnBrk="1" hangingPunct="1">
              <a:defRPr/>
            </a:pPr>
            <a:r>
              <a:rPr lang="en-US" sz="2400"/>
              <a:t>Salvation in all ages comes through faith:</a:t>
            </a:r>
          </a:p>
          <a:p>
            <a:pPr lvl="1" eaLnBrk="1" hangingPunct="1">
              <a:defRPr/>
            </a:pPr>
            <a:r>
              <a:rPr lang="en-US" sz="2000"/>
              <a:t>Gal 3:6-9  Even so Abraham BELIEVED GOD, AND IT WAS RECKONED TO HIM AS RIGHTEOUSNESS. Therefore, be sure that it is those who are of faith who are sons of Abraham. The Scripture, foreseeing that God would justify the Gentiles by faith, preached the gospel beforehand to Abraham, </a:t>
            </a:r>
            <a:r>
              <a:rPr lang="en-US" sz="2000" i="1"/>
              <a:t>saying,</a:t>
            </a:r>
            <a:r>
              <a:rPr lang="en-US" sz="2000"/>
              <a:t> "ALL THE NATIONS WILL BE BLESSED IN YOU." So then those who are of faith are blessed with Abraham, the believer. </a:t>
            </a:r>
          </a:p>
          <a:p>
            <a:pPr eaLnBrk="1" hangingPunct="1">
              <a:defRPr/>
            </a:pPr>
            <a:r>
              <a:rPr lang="en-US" sz="2400"/>
              <a:t>We should not expect to spend eternity with God if we never believed in Him</a:t>
            </a:r>
          </a:p>
          <a:p>
            <a:pPr lvl="1" eaLnBrk="1" hangingPunct="1">
              <a:defRPr/>
            </a:pPr>
            <a:r>
              <a:rPr lang="en-US" sz="2000"/>
              <a:t>Would you let a hostile stranger into your house?</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0ECE457-5D61-4149-A147-F7A7D7190590}"/>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5842" name="Rectangle 2">
            <a:extLst>
              <a:ext uri="{FF2B5EF4-FFF2-40B4-BE49-F238E27FC236}">
                <a16:creationId xmlns:a16="http://schemas.microsoft.com/office/drawing/2014/main" id="{C302BFA9-68F5-4F38-8141-49505EF1D155}"/>
              </a:ext>
            </a:extLst>
          </p:cNvPr>
          <p:cNvSpPr>
            <a:spLocks noGrp="1" noChangeArrowheads="1"/>
          </p:cNvSpPr>
          <p:nvPr>
            <p:ph type="title"/>
          </p:nvPr>
        </p:nvSpPr>
        <p:spPr/>
        <p:txBody>
          <a:bodyPr/>
          <a:lstStyle/>
          <a:p>
            <a:pPr eaLnBrk="1" hangingPunct="1">
              <a:defRPr/>
            </a:pPr>
            <a:r>
              <a:rPr lang="en-US"/>
              <a:t>The Doctrine of the Church</a:t>
            </a:r>
          </a:p>
        </p:txBody>
      </p:sp>
      <p:sp>
        <p:nvSpPr>
          <p:cNvPr id="35843" name="Rectangle 3">
            <a:extLst>
              <a:ext uri="{FF2B5EF4-FFF2-40B4-BE49-F238E27FC236}">
                <a16:creationId xmlns:a16="http://schemas.microsoft.com/office/drawing/2014/main" id="{884112BE-F75C-4989-9CF1-C8FE4F16C16B}"/>
              </a:ext>
            </a:extLst>
          </p:cNvPr>
          <p:cNvSpPr>
            <a:spLocks noGrp="1" noChangeArrowheads="1"/>
          </p:cNvSpPr>
          <p:nvPr>
            <p:ph type="body" idx="1"/>
          </p:nvPr>
        </p:nvSpPr>
        <p:spPr/>
        <p:txBody>
          <a:bodyPr/>
          <a:lstStyle/>
          <a:p>
            <a:pPr eaLnBrk="1" hangingPunct="1">
              <a:defRPr/>
            </a:pPr>
            <a:r>
              <a:rPr lang="en-US" sz="2400"/>
              <a:t>Christ is the Head of the Church</a:t>
            </a:r>
          </a:p>
          <a:p>
            <a:pPr lvl="1" eaLnBrk="1" hangingPunct="1">
              <a:defRPr/>
            </a:pPr>
            <a:r>
              <a:rPr lang="en-US" sz="2000"/>
              <a:t>Col 1:18  He is also head of the body, the church; and He is the beginning, the firstborn from the dead, so that He Himself will come to have first place in everything. </a:t>
            </a:r>
          </a:p>
          <a:p>
            <a:pPr eaLnBrk="1" hangingPunct="1">
              <a:defRPr/>
            </a:pPr>
            <a:r>
              <a:rPr lang="en-US" sz="2400"/>
              <a:t>The Church is the Bride of Christ</a:t>
            </a:r>
          </a:p>
          <a:p>
            <a:pPr lvl="1" eaLnBrk="1" hangingPunct="1">
              <a:defRPr/>
            </a:pPr>
            <a:r>
              <a:rPr lang="en-US" sz="2000"/>
              <a:t>Rev 19:7-9  "Let us rejoice and be glad and give the glory to Him, for the marriage of the Lamb has come and His bride has made herself ready." It was given to her to clothe herself in fine linen, bright </a:t>
            </a:r>
            <a:r>
              <a:rPr lang="en-US" sz="2000" i="1"/>
              <a:t>and</a:t>
            </a:r>
            <a:r>
              <a:rPr lang="en-US" sz="2000"/>
              <a:t> clean; for the fine linen is the righteous acts of the saints. Then he *said to me, "Write, 'Blessed are those who are invited to the marriage supper of the Lamb.'" And he *said to me, "These are true words of God."</a:t>
            </a:r>
            <a:r>
              <a:rPr lang="en-US" sz="2400">
                <a:latin typeface="Tahoma" charset="0"/>
              </a:rPr>
              <a:t>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28DD6C1-73A0-47FE-AE15-8B991A5CBEE6}"/>
              </a:ext>
            </a:extLst>
          </p:cNvPr>
          <p:cNvSpPr>
            <a:spLocks noGrp="1"/>
          </p:cNvSpPr>
          <p:nvPr>
            <p:ph type="ftr" sz="quarter" idx="11"/>
          </p:nvPr>
        </p:nvSpPr>
        <p:spPr/>
        <p:txBody>
          <a:bodyPr/>
          <a:lstStyle/>
          <a:p>
            <a:pPr>
              <a:defRPr/>
            </a:pPr>
            <a:r>
              <a:rPr lang="en-US"/>
              <a:t>© Multimedia Apologetics</a:t>
            </a:r>
          </a:p>
          <a:p>
            <a:pPr>
              <a:defRPr/>
            </a:pPr>
            <a:r>
              <a:rPr lang="en-US"/>
              <a:t>www.MultimediaApologetics.com</a:t>
            </a:r>
          </a:p>
        </p:txBody>
      </p:sp>
      <p:sp>
        <p:nvSpPr>
          <p:cNvPr id="37890" name="Rectangle 2">
            <a:extLst>
              <a:ext uri="{FF2B5EF4-FFF2-40B4-BE49-F238E27FC236}">
                <a16:creationId xmlns:a16="http://schemas.microsoft.com/office/drawing/2014/main" id="{515700BD-438B-4D7D-A155-B27D53BF1C2C}"/>
              </a:ext>
            </a:extLst>
          </p:cNvPr>
          <p:cNvSpPr>
            <a:spLocks noGrp="1" noChangeArrowheads="1"/>
          </p:cNvSpPr>
          <p:nvPr>
            <p:ph type="title"/>
          </p:nvPr>
        </p:nvSpPr>
        <p:spPr/>
        <p:txBody>
          <a:bodyPr/>
          <a:lstStyle/>
          <a:p>
            <a:pPr eaLnBrk="1" hangingPunct="1">
              <a:defRPr/>
            </a:pPr>
            <a:r>
              <a:rPr lang="en-US"/>
              <a:t>The Doctrine of Last Things</a:t>
            </a:r>
          </a:p>
        </p:txBody>
      </p:sp>
      <p:sp>
        <p:nvSpPr>
          <p:cNvPr id="37891" name="Rectangle 3">
            <a:extLst>
              <a:ext uri="{FF2B5EF4-FFF2-40B4-BE49-F238E27FC236}">
                <a16:creationId xmlns:a16="http://schemas.microsoft.com/office/drawing/2014/main" id="{3827F3D2-11CC-4700-ADEA-5501C3A0E922}"/>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defRPr/>
            </a:pPr>
            <a:r>
              <a:rPr lang="en-US" sz="1600">
                <a:latin typeface="Albertus Medium" pitchFamily="34" charset="0"/>
              </a:rPr>
              <a:t>	Mat 24:24-39  "For false Christs and false prophets will arise and will show great signs and wonders, so as to mislead, if possible, even the elect. "Behold, I have told you in advance. "So if they say to you, 'Behold, He is in the wilderness,' do not go out, </a:t>
            </a:r>
            <a:r>
              <a:rPr lang="en-US" sz="1600" i="1">
                <a:latin typeface="Albertus Medium" pitchFamily="34" charset="0"/>
              </a:rPr>
              <a:t>or,</a:t>
            </a:r>
            <a:r>
              <a:rPr lang="en-US" sz="1600">
                <a:latin typeface="Albertus Medium" pitchFamily="34" charset="0"/>
              </a:rPr>
              <a:t> 'Behold, He is in the inner rooms,' do not believe </a:t>
            </a:r>
            <a:r>
              <a:rPr lang="en-US" sz="1600" i="1">
                <a:latin typeface="Albertus Medium" pitchFamily="34" charset="0"/>
              </a:rPr>
              <a:t>them.</a:t>
            </a:r>
            <a:r>
              <a:rPr lang="en-US" sz="1600">
                <a:latin typeface="Albertus Medium" pitchFamily="34" charset="0"/>
              </a:rPr>
              <a:t>  "For just as the lightning comes from the east and flashes even to the west, so will the coming of the Son of Man be. "Wherever the corpse is, there the vultures will gather. "But immediately after the tribulation of those days THE SUN WILL BE DARKENED, AND THE MOON WILL NOT GIVE ITS LIGHT, AND THE STARS WILL FALL from the sky, and the powers of the heavens will be shaken. "And then the sign of the Son of Man will appear in the sky, and then all the tribes of the earth will mourn, and they will see the SON OF MAN COMING ON THE CLOUDS OF THE SKY with power and great glory. "And He will send forth His angels with A GREAT TRUMPET and THEY WILL GATHER TOGETHER His elect from the four winds, from one end of the sky to the other.  .  . . "Truly I say to you, this generation will not pass away until all these things take place.  "Heaven and earth will pass away, but My words will not pass away. "But of that day and hour no one knows, not even the angels of heaven, nor the Son, but the Father alone. "For the coming of the Son of Man will be just like the days of Noah. "For as in those days before the flood they were eating and drinking, marrying and giving in marriage, until the day that Noah entered the ark, and they did not understand until the flood came and took them all away; so will the coming of the Son of Man be. </a:t>
            </a:r>
          </a:p>
          <a:p>
            <a:pPr eaLnBrk="1" hangingPunct="1">
              <a:lnSpc>
                <a:spcPct val="80000"/>
              </a:lnSpc>
              <a:defRPr/>
            </a:pPr>
            <a:endParaRPr lang="en-US" sz="1600">
              <a:latin typeface="Albertus Medium" pitchFamily="34" charset="0"/>
            </a:endParaRPr>
          </a:p>
        </p:txBody>
      </p:sp>
    </p:spTree>
  </p:cSld>
  <p:clrMapOvr>
    <a:masterClrMapping/>
  </p:clrMapOvr>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Beam</Template>
  <TotalTime>1350</TotalTime>
  <Words>8885</Words>
  <Application>Microsoft Office PowerPoint</Application>
  <PresentationFormat>On-screen Show (4:3)</PresentationFormat>
  <Paragraphs>972</Paragraphs>
  <Slides>92</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92</vt:i4>
      </vt:variant>
    </vt:vector>
  </HeadingPairs>
  <TitlesOfParts>
    <vt:vector size="104" baseType="lpstr">
      <vt:lpstr>Arial</vt:lpstr>
      <vt:lpstr>Wingdings</vt:lpstr>
      <vt:lpstr>Calibri</vt:lpstr>
      <vt:lpstr>Futura MdCn BT</vt:lpstr>
      <vt:lpstr>Comic Sans MS</vt:lpstr>
      <vt:lpstr>Garamond</vt:lpstr>
      <vt:lpstr>Tahoma</vt:lpstr>
      <vt:lpstr>Times New Roman</vt:lpstr>
      <vt:lpstr>Albertus Medium</vt:lpstr>
      <vt:lpstr>Beam</vt:lpstr>
      <vt:lpstr>Microsoft Word Document</vt:lpstr>
      <vt:lpstr>Corel Photo House Image</vt:lpstr>
      <vt:lpstr>Major Doctrines of  Christianity    www.MultimediaApologetics.com  </vt:lpstr>
      <vt:lpstr>Outline</vt:lpstr>
      <vt:lpstr>What is a Doctrine?</vt:lpstr>
      <vt:lpstr>Key Definitions</vt:lpstr>
      <vt:lpstr>Modern Church Issues</vt:lpstr>
      <vt:lpstr>Modern Church Issues</vt:lpstr>
      <vt:lpstr>Modern Church Issues</vt:lpstr>
      <vt:lpstr>Modern Church Issues</vt:lpstr>
      <vt:lpstr>Modern Church Issues</vt:lpstr>
      <vt:lpstr>Is Truth Relative or Absolute?</vt:lpstr>
      <vt:lpstr>How Do We Know Something is True?</vt:lpstr>
      <vt:lpstr>The person who claims that  everything is relative says: </vt:lpstr>
      <vt:lpstr>Truth Cannot Be Relative!</vt:lpstr>
      <vt:lpstr>Can All Religions Be True?</vt:lpstr>
      <vt:lpstr>Truth and Doctrine</vt:lpstr>
      <vt:lpstr>Revelation From God</vt:lpstr>
      <vt:lpstr>Progressive Revelation</vt:lpstr>
      <vt:lpstr>The coming of the Son added volumes to our knowledge about God and His plan for mankind </vt:lpstr>
      <vt:lpstr>The coming of the Son added volumes to our knowledge about God and His plan for mankind</vt:lpstr>
      <vt:lpstr>A memo from the home office</vt:lpstr>
      <vt:lpstr>Books Added to the Bible</vt:lpstr>
      <vt:lpstr>Development of Doctrine</vt:lpstr>
      <vt:lpstr>Church Fathers on the Scriptures</vt:lpstr>
      <vt:lpstr>Why did errors and heresies arise?</vt:lpstr>
      <vt:lpstr>Challenges from Inside The Church</vt:lpstr>
      <vt:lpstr>The Development of Doctrine</vt:lpstr>
      <vt:lpstr>The Church Fathers</vt:lpstr>
      <vt:lpstr>PowerPoint Presentation</vt:lpstr>
      <vt:lpstr>What Does Paul Say  About Doctrine?</vt:lpstr>
      <vt:lpstr>How We Use the Bible</vt:lpstr>
      <vt:lpstr>How We Use the Bible</vt:lpstr>
      <vt:lpstr>Doctrines of Christianity</vt:lpstr>
      <vt:lpstr>Doctrine of Inspiration  of Scripture</vt:lpstr>
      <vt:lpstr>Books Added to the Bible</vt:lpstr>
      <vt:lpstr>Doctrine of Inspiration</vt:lpstr>
      <vt:lpstr>PowerPoint Presentation</vt:lpstr>
      <vt:lpstr>Doctrine of Inspiration— Important Verses</vt:lpstr>
      <vt:lpstr>Doctrine of Inspiration— Important Verses</vt:lpstr>
      <vt:lpstr>The Bible Compared to Other Inspired Works</vt:lpstr>
      <vt:lpstr>The Doctrine of God</vt:lpstr>
      <vt:lpstr>Attributes of God</vt:lpstr>
      <vt:lpstr>Attributes of God</vt:lpstr>
      <vt:lpstr>Attributes of God</vt:lpstr>
      <vt:lpstr>Attributes of God</vt:lpstr>
      <vt:lpstr>Attributes of God</vt:lpstr>
      <vt:lpstr>How Should We Think About God</vt:lpstr>
      <vt:lpstr>Attributes of God</vt:lpstr>
      <vt:lpstr>Attributes of God</vt:lpstr>
      <vt:lpstr>Attributes of God</vt:lpstr>
      <vt:lpstr>Attributes of God</vt:lpstr>
      <vt:lpstr>Attributes of God</vt:lpstr>
      <vt:lpstr>Attributes of God</vt:lpstr>
      <vt:lpstr>The Doctrine of God</vt:lpstr>
      <vt:lpstr>Attributes of God</vt:lpstr>
      <vt:lpstr>Attributes of God</vt:lpstr>
      <vt:lpstr>Attributes of God</vt:lpstr>
      <vt:lpstr>The Doctrine of Christ</vt:lpstr>
      <vt:lpstr>The Doctrine of Christ</vt:lpstr>
      <vt:lpstr>The Doctrine of Christ</vt:lpstr>
      <vt:lpstr>The Doctrine of Christ</vt:lpstr>
      <vt:lpstr>The Doctrine of Christ</vt:lpstr>
      <vt:lpstr>The Doctrine of Christ</vt:lpstr>
      <vt:lpstr>The Doctrine of Christ</vt:lpstr>
      <vt:lpstr>The Doctrine of Christ</vt:lpstr>
      <vt:lpstr>The Doctrine of Christ</vt:lpstr>
      <vt:lpstr>The Doctrine of Christ</vt:lpstr>
      <vt:lpstr>The Doctrine of Christ</vt:lpstr>
      <vt:lpstr>The Doctrine of Christ</vt:lpstr>
      <vt:lpstr>PowerPoint Presentation</vt:lpstr>
      <vt:lpstr>The Doctrine of the Holy Spirit</vt:lpstr>
      <vt:lpstr>The Doctrine of the Holy Spirit</vt:lpstr>
      <vt:lpstr>The Doctrine of the Holy Spirit</vt:lpstr>
      <vt:lpstr>The Doctrine of the Holy Spirit</vt:lpstr>
      <vt:lpstr>The Doctrine of the Holy Spirit</vt:lpstr>
      <vt:lpstr>The Doctrine of the Trinity</vt:lpstr>
      <vt:lpstr>The Doctrine of the Trinity</vt:lpstr>
      <vt:lpstr>The Doctrine of the Trinity</vt:lpstr>
      <vt:lpstr>The Doctrine of the Trinity</vt:lpstr>
      <vt:lpstr>The Doctrine of the Trinity</vt:lpstr>
      <vt:lpstr>The Doctrine of Angels</vt:lpstr>
      <vt:lpstr>The Doctrine of Angels</vt:lpstr>
      <vt:lpstr>The Doctrine of Satan</vt:lpstr>
      <vt:lpstr>The Doctrine of Mankind</vt:lpstr>
      <vt:lpstr>The Doctrine of Sin</vt:lpstr>
      <vt:lpstr>The Doctrine of Sin</vt:lpstr>
      <vt:lpstr>The Doctrine of Sin</vt:lpstr>
      <vt:lpstr>The Doctrine of Sin The bottom line . . .</vt:lpstr>
      <vt:lpstr>The Doctrine of Salvation</vt:lpstr>
      <vt:lpstr>The Doctrine of Salvation</vt:lpstr>
      <vt:lpstr>Doctrine of Salvation</vt:lpstr>
      <vt:lpstr>The Doctrine of the Church</vt:lpstr>
      <vt:lpstr>The Doctrine of Last Things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Doctrines  of Christianity</dc:title>
  <dc:creator>Dan Cote</dc:creator>
  <cp:lastModifiedBy>Dan Cote</cp:lastModifiedBy>
  <cp:revision>21</cp:revision>
  <dcterms:created xsi:type="dcterms:W3CDTF">2006-02-06T18:28:45Z</dcterms:created>
  <dcterms:modified xsi:type="dcterms:W3CDTF">2020-03-15T23:13:43Z</dcterms:modified>
</cp:coreProperties>
</file>