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handoutMasterIdLst>
    <p:handoutMasterId r:id="rId73"/>
  </p:handoutMasterIdLst>
  <p:sldIdLst>
    <p:sldId id="256" r:id="rId2"/>
    <p:sldId id="257" r:id="rId3"/>
    <p:sldId id="259" r:id="rId4"/>
    <p:sldId id="258" r:id="rId5"/>
    <p:sldId id="260" r:id="rId6"/>
    <p:sldId id="261" r:id="rId7"/>
    <p:sldId id="262" r:id="rId8"/>
    <p:sldId id="263" r:id="rId9"/>
    <p:sldId id="264" r:id="rId10"/>
    <p:sldId id="265" r:id="rId11"/>
    <p:sldId id="267" r:id="rId12"/>
    <p:sldId id="268" r:id="rId13"/>
    <p:sldId id="269" r:id="rId14"/>
    <p:sldId id="270" r:id="rId15"/>
    <p:sldId id="271" r:id="rId16"/>
    <p:sldId id="266" r:id="rId17"/>
    <p:sldId id="272" r:id="rId18"/>
    <p:sldId id="282" r:id="rId19"/>
    <p:sldId id="273" r:id="rId20"/>
    <p:sldId id="274" r:id="rId21"/>
    <p:sldId id="275" r:id="rId22"/>
    <p:sldId id="281" r:id="rId23"/>
    <p:sldId id="276" r:id="rId24"/>
    <p:sldId id="278" r:id="rId25"/>
    <p:sldId id="277" r:id="rId26"/>
    <p:sldId id="283" r:id="rId27"/>
    <p:sldId id="280" r:id="rId28"/>
    <p:sldId id="286" r:id="rId29"/>
    <p:sldId id="293" r:id="rId30"/>
    <p:sldId id="294" r:id="rId31"/>
    <p:sldId id="295" r:id="rId32"/>
    <p:sldId id="287" r:id="rId33"/>
    <p:sldId id="326" r:id="rId34"/>
    <p:sldId id="297" r:id="rId35"/>
    <p:sldId id="299" r:id="rId36"/>
    <p:sldId id="302" r:id="rId37"/>
    <p:sldId id="301" r:id="rId38"/>
    <p:sldId id="300" r:id="rId39"/>
    <p:sldId id="303" r:id="rId40"/>
    <p:sldId id="304" r:id="rId41"/>
    <p:sldId id="305" r:id="rId42"/>
    <p:sldId id="307" r:id="rId43"/>
    <p:sldId id="336" r:id="rId44"/>
    <p:sldId id="312" r:id="rId45"/>
    <p:sldId id="310" r:id="rId46"/>
    <p:sldId id="288" r:id="rId47"/>
    <p:sldId id="289" r:id="rId48"/>
    <p:sldId id="290" r:id="rId49"/>
    <p:sldId id="314" r:id="rId50"/>
    <p:sldId id="315" r:id="rId51"/>
    <p:sldId id="291" r:id="rId52"/>
    <p:sldId id="292" r:id="rId53"/>
    <p:sldId id="341" r:id="rId54"/>
    <p:sldId id="335" r:id="rId55"/>
    <p:sldId id="337" r:id="rId56"/>
    <p:sldId id="340" r:id="rId57"/>
    <p:sldId id="316" r:id="rId58"/>
    <p:sldId id="317" r:id="rId59"/>
    <p:sldId id="318" r:id="rId60"/>
    <p:sldId id="325" r:id="rId61"/>
    <p:sldId id="320" r:id="rId62"/>
    <p:sldId id="308" r:id="rId63"/>
    <p:sldId id="319" r:id="rId64"/>
    <p:sldId id="328" r:id="rId65"/>
    <p:sldId id="329" r:id="rId66"/>
    <p:sldId id="330" r:id="rId67"/>
    <p:sldId id="331" r:id="rId68"/>
    <p:sldId id="332" r:id="rId69"/>
    <p:sldId id="333" r:id="rId70"/>
    <p:sldId id="334" r:id="rId71"/>
    <p:sldId id="321" r:id="rId72"/>
  </p:sldIdLst>
  <p:sldSz cx="9144000" cy="6858000" type="screen4x3"/>
  <p:notesSz cx="6858000" cy="90836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00"/>
    <a:srgbClr val="00FF00"/>
    <a:srgbClr val="B2B2B2"/>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67" autoAdjust="0"/>
    <p:restoredTop sz="94580" autoAdjust="0"/>
  </p:normalViewPr>
  <p:slideViewPr>
    <p:cSldViewPr>
      <p:cViewPr varScale="1">
        <p:scale>
          <a:sx n="38" d="100"/>
          <a:sy n="38" d="100"/>
        </p:scale>
        <p:origin x="1404" y="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D521147E-4A70-4140-87D2-92E634911836}"/>
              </a:ext>
            </a:extLst>
          </p:cNvPr>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41315" name="Rectangle 3">
            <a:extLst>
              <a:ext uri="{FF2B5EF4-FFF2-40B4-BE49-F238E27FC236}">
                <a16:creationId xmlns:a16="http://schemas.microsoft.com/office/drawing/2014/main" id="{C5A793AB-7CB0-4C54-A787-E24CD077EB73}"/>
              </a:ext>
            </a:extLst>
          </p:cNvPr>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41316" name="Rectangle 4">
            <a:extLst>
              <a:ext uri="{FF2B5EF4-FFF2-40B4-BE49-F238E27FC236}">
                <a16:creationId xmlns:a16="http://schemas.microsoft.com/office/drawing/2014/main" id="{3F3D556B-63CC-4940-BB05-1EBE9C712D38}"/>
              </a:ext>
            </a:extLst>
          </p:cNvPr>
          <p:cNvSpPr>
            <a:spLocks noGrp="1" noChangeArrowheads="1"/>
          </p:cNvSpPr>
          <p:nvPr>
            <p:ph type="ftr" sz="quarter" idx="2"/>
          </p:nvPr>
        </p:nvSpPr>
        <p:spPr bwMode="auto">
          <a:xfrm>
            <a:off x="0" y="862806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41317" name="Rectangle 5">
            <a:extLst>
              <a:ext uri="{FF2B5EF4-FFF2-40B4-BE49-F238E27FC236}">
                <a16:creationId xmlns:a16="http://schemas.microsoft.com/office/drawing/2014/main" id="{C0F17DE5-0B69-42EB-B378-5D37FFD137E8}"/>
              </a:ext>
            </a:extLst>
          </p:cNvPr>
          <p:cNvSpPr>
            <a:spLocks noGrp="1" noChangeArrowheads="1"/>
          </p:cNvSpPr>
          <p:nvPr>
            <p:ph type="sldNum" sz="quarter" idx="3"/>
          </p:nvPr>
        </p:nvSpPr>
        <p:spPr bwMode="auto">
          <a:xfrm>
            <a:off x="3884613" y="862806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6C13104-8F53-4ED3-8AF5-3A8AB6F075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16E47BD-B547-4A72-88FC-100FBF8508FD}"/>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5F1D1AFC-9E43-4719-9BD2-22C9337D9814}"/>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a:extLst>
                <a:ext uri="{FF2B5EF4-FFF2-40B4-BE49-F238E27FC236}">
                  <a16:creationId xmlns:a16="http://schemas.microsoft.com/office/drawing/2014/main" id="{1C742DB9-9AAE-4EFA-AD99-FC75566DB8C2}"/>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a:extLst>
                <a:ext uri="{FF2B5EF4-FFF2-40B4-BE49-F238E27FC236}">
                  <a16:creationId xmlns:a16="http://schemas.microsoft.com/office/drawing/2014/main" id="{51790F46-F596-4CFB-B2FB-44C91195938A}"/>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8" name="Freeform 6">
              <a:extLst>
                <a:ext uri="{FF2B5EF4-FFF2-40B4-BE49-F238E27FC236}">
                  <a16:creationId xmlns:a16="http://schemas.microsoft.com/office/drawing/2014/main" id="{1CD5D944-6145-4356-A814-A82BB8AE99E8}"/>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1658CC5E-E1CD-447D-AEB5-F4AD8EE4DA4E}"/>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 name="Freeform 8">
              <a:extLst>
                <a:ext uri="{FF2B5EF4-FFF2-40B4-BE49-F238E27FC236}">
                  <a16:creationId xmlns:a16="http://schemas.microsoft.com/office/drawing/2014/main" id="{4456EC3E-DF43-43DF-BBCF-4000CB96707E}"/>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2C1BC8D7-7880-4D0E-9354-4DA08853DCCE}"/>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9DC939BD-E463-4D4E-95AB-E3C93845582C}"/>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3" name="Freeform 11">
              <a:extLst>
                <a:ext uri="{FF2B5EF4-FFF2-40B4-BE49-F238E27FC236}">
                  <a16:creationId xmlns:a16="http://schemas.microsoft.com/office/drawing/2014/main" id="{C84D2FB6-E08F-4430-8C73-B2C1C7211D9B}"/>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E4CD842D-20E7-44A7-823F-94D258621BCF}"/>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13">
              <a:extLst>
                <a:ext uri="{FF2B5EF4-FFF2-40B4-BE49-F238E27FC236}">
                  <a16:creationId xmlns:a16="http://schemas.microsoft.com/office/drawing/2014/main" id="{4697B64C-887A-4CFC-B6AB-6BAF0B460461}"/>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284054D6-502F-4DD8-A3B7-18D8F604BA49}"/>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 name="Freeform 15">
              <a:extLst>
                <a:ext uri="{FF2B5EF4-FFF2-40B4-BE49-F238E27FC236}">
                  <a16:creationId xmlns:a16="http://schemas.microsoft.com/office/drawing/2014/main" id="{991EE40C-7382-46ED-A95C-47AA312B0591}"/>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968BBB37-0228-4907-A05F-B7A5BBB30DBE}"/>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 name="Freeform 17">
              <a:extLst>
                <a:ext uri="{FF2B5EF4-FFF2-40B4-BE49-F238E27FC236}">
                  <a16:creationId xmlns:a16="http://schemas.microsoft.com/office/drawing/2014/main" id="{231194B1-39CB-4533-85A5-EA6E6297F1B1}"/>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 name="Freeform 18">
              <a:extLst>
                <a:ext uri="{FF2B5EF4-FFF2-40B4-BE49-F238E27FC236}">
                  <a16:creationId xmlns:a16="http://schemas.microsoft.com/office/drawing/2014/main" id="{8CEC05AA-6876-4C1D-BE51-F8C1951C8A52}"/>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1" name="Freeform 19">
              <a:extLst>
                <a:ext uri="{FF2B5EF4-FFF2-40B4-BE49-F238E27FC236}">
                  <a16:creationId xmlns:a16="http://schemas.microsoft.com/office/drawing/2014/main" id="{163F99D7-8AED-49B9-BDFB-0D5693AE3FB4}"/>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DED3C8F9-6002-4E98-BEBC-521DCDEA9CD4}"/>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3" name="Freeform 21">
              <a:extLst>
                <a:ext uri="{FF2B5EF4-FFF2-40B4-BE49-F238E27FC236}">
                  <a16:creationId xmlns:a16="http://schemas.microsoft.com/office/drawing/2014/main" id="{26F35860-7BBD-40CB-B0A6-ECA3D6FC34D9}"/>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D8FB43AF-491D-40D5-AB4A-B82CB106800F}"/>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 name="Freeform 23">
              <a:extLst>
                <a:ext uri="{FF2B5EF4-FFF2-40B4-BE49-F238E27FC236}">
                  <a16:creationId xmlns:a16="http://schemas.microsoft.com/office/drawing/2014/main" id="{F05EAAE2-6E79-4D49-9F5F-354B85440375}"/>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6" name="Freeform 24">
              <a:extLst>
                <a:ext uri="{FF2B5EF4-FFF2-40B4-BE49-F238E27FC236}">
                  <a16:creationId xmlns:a16="http://schemas.microsoft.com/office/drawing/2014/main" id="{924A320E-166D-4E86-85F8-45DA06E41AA8}"/>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7" name="Freeform 25">
              <a:extLst>
                <a:ext uri="{FF2B5EF4-FFF2-40B4-BE49-F238E27FC236}">
                  <a16:creationId xmlns:a16="http://schemas.microsoft.com/office/drawing/2014/main" id="{B905BBFD-7207-47F9-A376-67B66321FE6B}"/>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CF2B3DAE-9CC5-410E-A162-45CE8F8041DB}"/>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27">
              <a:extLst>
                <a:ext uri="{FF2B5EF4-FFF2-40B4-BE49-F238E27FC236}">
                  <a16:creationId xmlns:a16="http://schemas.microsoft.com/office/drawing/2014/main" id="{3B43BA1A-EAF8-43C9-A338-A8780DA27ED6}"/>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 name="Freeform 28">
              <a:extLst>
                <a:ext uri="{FF2B5EF4-FFF2-40B4-BE49-F238E27FC236}">
                  <a16:creationId xmlns:a16="http://schemas.microsoft.com/office/drawing/2014/main" id="{CD88962F-FDC1-4104-AE82-C64EF4A15286}"/>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6FAA33BB-91AC-4FD6-BB21-1E1E396278D4}"/>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30">
              <a:extLst>
                <a:ext uri="{FF2B5EF4-FFF2-40B4-BE49-F238E27FC236}">
                  <a16:creationId xmlns:a16="http://schemas.microsoft.com/office/drawing/2014/main" id="{1C9FAB4B-657A-4EFD-94B9-7A6CC51EDB75}"/>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C6EC0B6F-E6BD-4700-8324-C7DB4DA0F1BA}"/>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Freeform 32">
              <a:extLst>
                <a:ext uri="{FF2B5EF4-FFF2-40B4-BE49-F238E27FC236}">
                  <a16:creationId xmlns:a16="http://schemas.microsoft.com/office/drawing/2014/main" id="{20AE52B9-953D-4600-823A-3BD4CDB4E8B1}"/>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5" name="Freeform 33">
              <a:extLst>
                <a:ext uri="{FF2B5EF4-FFF2-40B4-BE49-F238E27FC236}">
                  <a16:creationId xmlns:a16="http://schemas.microsoft.com/office/drawing/2014/main" id="{46CA6B2B-8943-4DF3-8935-E811476DCC96}"/>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 name="Freeform 34">
              <a:extLst>
                <a:ext uri="{FF2B5EF4-FFF2-40B4-BE49-F238E27FC236}">
                  <a16:creationId xmlns:a16="http://schemas.microsoft.com/office/drawing/2014/main" id="{C5E8FB14-8280-4959-AB24-95C32D81C1F1}"/>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 name="Freeform 35">
              <a:extLst>
                <a:ext uri="{FF2B5EF4-FFF2-40B4-BE49-F238E27FC236}">
                  <a16:creationId xmlns:a16="http://schemas.microsoft.com/office/drawing/2014/main" id="{AE62CFB6-553F-463C-9FF3-F01C1D70BC53}"/>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36">
              <a:extLst>
                <a:ext uri="{FF2B5EF4-FFF2-40B4-BE49-F238E27FC236}">
                  <a16:creationId xmlns:a16="http://schemas.microsoft.com/office/drawing/2014/main" id="{39B12CD9-1AEE-4127-97C3-2A1D8C6E374E}"/>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9" name="Freeform 37">
              <a:extLst>
                <a:ext uri="{FF2B5EF4-FFF2-40B4-BE49-F238E27FC236}">
                  <a16:creationId xmlns:a16="http://schemas.microsoft.com/office/drawing/2014/main" id="{632C37B6-B3EA-440D-87E7-8C482FDE14FC}"/>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0" name="Freeform 38">
              <a:extLst>
                <a:ext uri="{FF2B5EF4-FFF2-40B4-BE49-F238E27FC236}">
                  <a16:creationId xmlns:a16="http://schemas.microsoft.com/office/drawing/2014/main" id="{B412E7CB-D3A8-4DCF-87EC-6682D530CDA4}"/>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41" name="Group 39">
              <a:extLst>
                <a:ext uri="{FF2B5EF4-FFF2-40B4-BE49-F238E27FC236}">
                  <a16:creationId xmlns:a16="http://schemas.microsoft.com/office/drawing/2014/main" id="{581EDFF8-598C-4C6B-9855-527DA8A4EDBC}"/>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2278D935-186E-4782-8D28-231AAAC7D6F0}"/>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3" name="Freeform 41">
                <a:extLst>
                  <a:ext uri="{FF2B5EF4-FFF2-40B4-BE49-F238E27FC236}">
                    <a16:creationId xmlns:a16="http://schemas.microsoft.com/office/drawing/2014/main" id="{946E0124-B8AE-4AC7-B242-A581D2797DB7}"/>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sp>
        <p:nvSpPr>
          <p:cNvPr id="26666" name="Rectangle 42">
            <a:extLst>
              <a:ext uri="{FF2B5EF4-FFF2-40B4-BE49-F238E27FC236}">
                <a16:creationId xmlns:a16="http://schemas.microsoft.com/office/drawing/2014/main" id="{A2F61F68-40D2-4114-93D9-3600F2DA8697}"/>
              </a:ext>
            </a:extLst>
          </p:cNvPr>
          <p:cNvSpPr>
            <a:spLocks noGrp="1" noChangeArrowheads="1"/>
          </p:cNvSpPr>
          <p:nvPr>
            <p:ph type="ctrTitle" sz="quarter"/>
          </p:nvPr>
        </p:nvSpPr>
        <p:spPr>
          <a:xfrm>
            <a:off x="457200" y="1600200"/>
            <a:ext cx="8229600" cy="1828800"/>
          </a:xfrm>
        </p:spPr>
        <p:txBody>
          <a:bodyPr/>
          <a:lstStyle>
            <a:lvl1pPr>
              <a:defRPr sz="4000">
                <a:latin typeface="Albertus Medium" pitchFamily="34" charset="0"/>
              </a:defRPr>
            </a:lvl1pPr>
          </a:lstStyle>
          <a:p>
            <a:pPr lvl="0"/>
            <a:r>
              <a:rPr lang="en-US" altLang="en-US" noProof="0"/>
              <a:t>Click to edit Master title style</a:t>
            </a:r>
          </a:p>
        </p:txBody>
      </p:sp>
      <p:sp>
        <p:nvSpPr>
          <p:cNvPr id="26667" name="Rectangle 43">
            <a:extLst>
              <a:ext uri="{FF2B5EF4-FFF2-40B4-BE49-F238E27FC236}">
                <a16:creationId xmlns:a16="http://schemas.microsoft.com/office/drawing/2014/main" id="{136B7F1D-7772-4DEA-A89C-F121733876D0}"/>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44" name="Rectangle 44">
            <a:extLst>
              <a:ext uri="{FF2B5EF4-FFF2-40B4-BE49-F238E27FC236}">
                <a16:creationId xmlns:a16="http://schemas.microsoft.com/office/drawing/2014/main" id="{4B8705D6-46DE-41AE-BA80-E567530E171D}"/>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45" name="Rectangle 45">
            <a:extLst>
              <a:ext uri="{FF2B5EF4-FFF2-40B4-BE49-F238E27FC236}">
                <a16:creationId xmlns:a16="http://schemas.microsoft.com/office/drawing/2014/main" id="{6F725DD3-9BF8-4196-A866-8627CA53F52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6" name="Rectangle 46">
            <a:extLst>
              <a:ext uri="{FF2B5EF4-FFF2-40B4-BE49-F238E27FC236}">
                <a16:creationId xmlns:a16="http://schemas.microsoft.com/office/drawing/2014/main" id="{4FA74494-BDC6-4939-876D-DE0F601F1501}"/>
              </a:ext>
            </a:extLst>
          </p:cNvPr>
          <p:cNvSpPr>
            <a:spLocks noGrp="1" noChangeArrowheads="1"/>
          </p:cNvSpPr>
          <p:nvPr>
            <p:ph type="sldNum" sz="quarter" idx="12"/>
          </p:nvPr>
        </p:nvSpPr>
        <p:spPr>
          <a:xfrm>
            <a:off x="6400800" y="6400800"/>
            <a:ext cx="2743200" cy="457200"/>
          </a:xfrm>
        </p:spPr>
        <p:txBody>
          <a:bodyPr/>
          <a:lstStyle>
            <a:lvl1pPr>
              <a:defRPr dirty="0">
                <a:cs typeface="Arial" panose="020B0604020202020204" pitchFamily="34" charset="0"/>
              </a:defRPr>
            </a:lvl1pPr>
          </a:lstStyle>
          <a:p>
            <a:pPr>
              <a:defRPr/>
            </a:pPr>
            <a:r>
              <a:rPr lang="en-US" altLang="en-US"/>
              <a:t>www.multimediaapologetics.com</a:t>
            </a:r>
          </a:p>
        </p:txBody>
      </p:sp>
    </p:spTree>
    <p:extLst>
      <p:ext uri="{BB962C8B-B14F-4D97-AF65-F5344CB8AC3E}">
        <p14:creationId xmlns:p14="http://schemas.microsoft.com/office/powerpoint/2010/main" val="107686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9EB7-537B-4F3B-891F-CE8915DCDB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4347E-7A8B-41A4-8813-270303C483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6315A-637A-4E59-A64E-5639364F501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5113BDA-7760-4885-AFF3-C6697A70963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075D4E5-37AB-4F00-A3C5-2CAAEAD90D48}"/>
              </a:ext>
            </a:extLst>
          </p:cNvPr>
          <p:cNvSpPr>
            <a:spLocks noGrp="1"/>
          </p:cNvSpPr>
          <p:nvPr>
            <p:ph type="sldNum" sz="quarter" idx="12"/>
          </p:nvPr>
        </p:nvSpPr>
        <p:spPr/>
        <p:txBody>
          <a:bodyPr/>
          <a:lstStyle>
            <a:lvl1pPr>
              <a:defRPr smtClean="0"/>
            </a:lvl1pPr>
          </a:lstStyle>
          <a:p>
            <a:pPr>
              <a:defRPr/>
            </a:pPr>
            <a:fld id="{51FC9FE7-5F1F-4551-9B86-6B9FAC2A661A}" type="slidenum">
              <a:rPr lang="en-US" altLang="en-US"/>
              <a:pPr>
                <a:defRPr/>
              </a:pPr>
              <a:t>‹#›</a:t>
            </a:fld>
            <a:endParaRPr lang="en-US" altLang="en-US"/>
          </a:p>
        </p:txBody>
      </p:sp>
    </p:spTree>
    <p:extLst>
      <p:ext uri="{BB962C8B-B14F-4D97-AF65-F5344CB8AC3E}">
        <p14:creationId xmlns:p14="http://schemas.microsoft.com/office/powerpoint/2010/main" val="2544896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4FDBDB-296A-4C9E-8A61-6198B520009E}"/>
              </a:ext>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E0F300-077F-495F-9A72-050A75BCBE14}"/>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4B33B-B8DA-4CB3-9F66-13636B1B411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0708D2C-609F-4745-B594-3ABFF6CDFCC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318C52F-B3BE-40A3-BE53-4403B1AD469A}"/>
              </a:ext>
            </a:extLst>
          </p:cNvPr>
          <p:cNvSpPr>
            <a:spLocks noGrp="1"/>
          </p:cNvSpPr>
          <p:nvPr>
            <p:ph type="sldNum" sz="quarter" idx="12"/>
          </p:nvPr>
        </p:nvSpPr>
        <p:spPr/>
        <p:txBody>
          <a:bodyPr/>
          <a:lstStyle>
            <a:lvl1pPr>
              <a:defRPr smtClean="0"/>
            </a:lvl1pPr>
          </a:lstStyle>
          <a:p>
            <a:pPr>
              <a:defRPr/>
            </a:pPr>
            <a:fld id="{2A041D4D-A87E-44AE-8D08-690EC8E64A16}" type="slidenum">
              <a:rPr lang="en-US" altLang="en-US"/>
              <a:pPr>
                <a:defRPr/>
              </a:pPr>
              <a:t>‹#›</a:t>
            </a:fld>
            <a:endParaRPr lang="en-US" altLang="en-US"/>
          </a:p>
        </p:txBody>
      </p:sp>
    </p:spTree>
    <p:extLst>
      <p:ext uri="{BB962C8B-B14F-4D97-AF65-F5344CB8AC3E}">
        <p14:creationId xmlns:p14="http://schemas.microsoft.com/office/powerpoint/2010/main" val="325963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A765-7913-49D0-BD97-FDC8576E0944}"/>
              </a:ext>
            </a:extLst>
          </p:cNvPr>
          <p:cNvSpPr>
            <a:spLocks noGrp="1"/>
          </p:cNvSpPr>
          <p:nvPr>
            <p:ph type="title"/>
          </p:nvPr>
        </p:nvSpPr>
        <p:spPr>
          <a:xfrm>
            <a:off x="457200" y="277813"/>
            <a:ext cx="82296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7CDDCA33-824D-4493-8118-4B02A0406169}"/>
              </a:ext>
            </a:extLst>
          </p:cNvPr>
          <p:cNvSpPr>
            <a:spLocks noGrp="1"/>
          </p:cNvSpPr>
          <p:nvPr>
            <p:ph type="tbl" idx="1"/>
          </p:nvPr>
        </p:nvSpPr>
        <p:spPr>
          <a:xfrm>
            <a:off x="457200" y="1600200"/>
            <a:ext cx="8229600" cy="4530725"/>
          </a:xfrm>
        </p:spPr>
        <p:txBody>
          <a:bodyPr/>
          <a:lstStyle/>
          <a:p>
            <a:pPr lvl="0"/>
            <a:endParaRPr lang="en-US" noProof="0"/>
          </a:p>
        </p:txBody>
      </p:sp>
      <p:sp>
        <p:nvSpPr>
          <p:cNvPr id="4" name="Date Placeholder 3">
            <a:extLst>
              <a:ext uri="{FF2B5EF4-FFF2-40B4-BE49-F238E27FC236}">
                <a16:creationId xmlns:a16="http://schemas.microsoft.com/office/drawing/2014/main" id="{AE1E6A29-A1AA-4086-9CBD-40A4F4626A1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828B129-E96F-4C65-AAE9-152DE310BC3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1FE5398-A010-417F-A88C-0B75F047AB56}"/>
              </a:ext>
            </a:extLst>
          </p:cNvPr>
          <p:cNvSpPr>
            <a:spLocks noGrp="1"/>
          </p:cNvSpPr>
          <p:nvPr>
            <p:ph type="sldNum" sz="quarter" idx="12"/>
          </p:nvPr>
        </p:nvSpPr>
        <p:spPr/>
        <p:txBody>
          <a:bodyPr/>
          <a:lstStyle>
            <a:lvl1pPr>
              <a:defRPr smtClean="0"/>
            </a:lvl1pPr>
          </a:lstStyle>
          <a:p>
            <a:pPr>
              <a:defRPr/>
            </a:pPr>
            <a:fld id="{507F9F74-1992-49A6-BD7F-58AE3218B50F}" type="slidenum">
              <a:rPr lang="en-US" altLang="en-US"/>
              <a:pPr>
                <a:defRPr/>
              </a:pPr>
              <a:t>‹#›</a:t>
            </a:fld>
            <a:endParaRPr lang="en-US" altLang="en-US"/>
          </a:p>
        </p:txBody>
      </p:sp>
    </p:spTree>
    <p:extLst>
      <p:ext uri="{BB962C8B-B14F-4D97-AF65-F5344CB8AC3E}">
        <p14:creationId xmlns:p14="http://schemas.microsoft.com/office/powerpoint/2010/main" val="2842508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07F15-BF11-4046-A81C-1BDC2091765D}"/>
              </a:ext>
            </a:extLst>
          </p:cNvPr>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915555D-7069-4402-8F3D-C54416503D6E}"/>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BB04E1-4851-41AB-8145-335C0B1FBFAF}"/>
              </a:ext>
            </a:extLst>
          </p:cNvPr>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D687EEB9-2D34-4983-AA51-1B490DA635F4}"/>
              </a:ext>
            </a:extLst>
          </p:cNvPr>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AB49AA0-1D1D-4636-AA8D-284A583397BB}"/>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6">
            <a:extLst>
              <a:ext uri="{FF2B5EF4-FFF2-40B4-BE49-F238E27FC236}">
                <a16:creationId xmlns:a16="http://schemas.microsoft.com/office/drawing/2014/main" id="{E11C090D-F9C5-4643-9D36-81C87AF5F42C}"/>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7">
            <a:extLst>
              <a:ext uri="{FF2B5EF4-FFF2-40B4-BE49-F238E27FC236}">
                <a16:creationId xmlns:a16="http://schemas.microsoft.com/office/drawing/2014/main" id="{B196F3CE-E8BA-4988-A6AF-DE4933833029}"/>
              </a:ext>
            </a:extLst>
          </p:cNvPr>
          <p:cNvSpPr>
            <a:spLocks noGrp="1"/>
          </p:cNvSpPr>
          <p:nvPr>
            <p:ph type="sldNum" sz="quarter" idx="12"/>
          </p:nvPr>
        </p:nvSpPr>
        <p:spPr/>
        <p:txBody>
          <a:bodyPr/>
          <a:lstStyle>
            <a:lvl1pPr>
              <a:defRPr smtClean="0"/>
            </a:lvl1pPr>
          </a:lstStyle>
          <a:p>
            <a:pPr>
              <a:defRPr/>
            </a:pPr>
            <a:fld id="{54D4FFF8-1311-43B7-AC8D-689ACF94CD3E}" type="slidenum">
              <a:rPr lang="en-US" altLang="en-US"/>
              <a:pPr>
                <a:defRPr/>
              </a:pPr>
              <a:t>‹#›</a:t>
            </a:fld>
            <a:endParaRPr lang="en-US" altLang="en-US"/>
          </a:p>
        </p:txBody>
      </p:sp>
    </p:spTree>
    <p:extLst>
      <p:ext uri="{BB962C8B-B14F-4D97-AF65-F5344CB8AC3E}">
        <p14:creationId xmlns:p14="http://schemas.microsoft.com/office/powerpoint/2010/main" val="404715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8A3CC-3AC9-4D0D-B27B-B2900ADFF3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B1C17-E89E-4494-85B5-98C2D435BF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74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6A64-BC97-40C0-AC1E-B3C9D4DD460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CD5DAD-05D5-469C-ACD9-EFB51DCED2E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1377F0F-7580-49B2-A8B9-00F3E63E410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5A00602-3ADC-46F1-8F0A-85B0F570BA1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75340BA-FB76-45D6-A3C8-6B246326D95B}"/>
              </a:ext>
            </a:extLst>
          </p:cNvPr>
          <p:cNvSpPr>
            <a:spLocks noGrp="1"/>
          </p:cNvSpPr>
          <p:nvPr>
            <p:ph type="sldNum" sz="quarter" idx="12"/>
          </p:nvPr>
        </p:nvSpPr>
        <p:spPr/>
        <p:txBody>
          <a:bodyPr/>
          <a:lstStyle>
            <a:lvl1pPr>
              <a:defRPr smtClean="0"/>
            </a:lvl1pPr>
          </a:lstStyle>
          <a:p>
            <a:pPr>
              <a:defRPr/>
            </a:pPr>
            <a:fld id="{67C57BE3-CD6F-4185-AEF3-4644ED8A8346}" type="slidenum">
              <a:rPr lang="en-US" altLang="en-US"/>
              <a:pPr>
                <a:defRPr/>
              </a:pPr>
              <a:t>‹#›</a:t>
            </a:fld>
            <a:endParaRPr lang="en-US" altLang="en-US"/>
          </a:p>
        </p:txBody>
      </p:sp>
    </p:spTree>
    <p:extLst>
      <p:ext uri="{BB962C8B-B14F-4D97-AF65-F5344CB8AC3E}">
        <p14:creationId xmlns:p14="http://schemas.microsoft.com/office/powerpoint/2010/main" val="12747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F3A7-E13E-4AEC-9894-D52B36E3C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8CDE8-073D-498A-9564-54F92EB53B61}"/>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6CED15-AC99-413E-9585-3147F796F0E0}"/>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9F0E51-AD5A-41EC-B170-50C933E2DB5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A375D173-69CB-4861-BD62-E94B1D01317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2D8CF51E-8736-41D0-9636-AAE0EA0AF260}"/>
              </a:ext>
            </a:extLst>
          </p:cNvPr>
          <p:cNvSpPr>
            <a:spLocks noGrp="1"/>
          </p:cNvSpPr>
          <p:nvPr>
            <p:ph type="sldNum" sz="quarter" idx="12"/>
          </p:nvPr>
        </p:nvSpPr>
        <p:spPr/>
        <p:txBody>
          <a:bodyPr/>
          <a:lstStyle>
            <a:lvl1pPr>
              <a:defRPr smtClean="0"/>
            </a:lvl1pPr>
          </a:lstStyle>
          <a:p>
            <a:pPr>
              <a:defRPr/>
            </a:pPr>
            <a:fld id="{B0856D91-8A1C-4A0D-98A7-4A1459073E75}" type="slidenum">
              <a:rPr lang="en-US" altLang="en-US"/>
              <a:pPr>
                <a:defRPr/>
              </a:pPr>
              <a:t>‹#›</a:t>
            </a:fld>
            <a:endParaRPr lang="en-US" altLang="en-US"/>
          </a:p>
        </p:txBody>
      </p:sp>
    </p:spTree>
    <p:extLst>
      <p:ext uri="{BB962C8B-B14F-4D97-AF65-F5344CB8AC3E}">
        <p14:creationId xmlns:p14="http://schemas.microsoft.com/office/powerpoint/2010/main" val="195939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1F42-6BA5-4EFD-B331-E539FBB515E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7A8B44-E60B-467B-9EB2-70DF8785596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0EB40-FCEA-410D-9DAA-A1D37F1AAD5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A033A7-0AE6-4043-84CA-638FBA91D23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935AEC-253A-4EE9-853F-37F695DF50E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47FD52-75FE-4D17-9A61-037EA24AEDFD}"/>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1F145CCC-F6D3-4CB5-8B7F-9B242C795F06}"/>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A214D65C-E1B1-45D7-874A-9595A730C7F4}"/>
              </a:ext>
            </a:extLst>
          </p:cNvPr>
          <p:cNvSpPr>
            <a:spLocks noGrp="1"/>
          </p:cNvSpPr>
          <p:nvPr>
            <p:ph type="sldNum" sz="quarter" idx="12"/>
          </p:nvPr>
        </p:nvSpPr>
        <p:spPr/>
        <p:txBody>
          <a:bodyPr/>
          <a:lstStyle>
            <a:lvl1pPr>
              <a:defRPr smtClean="0"/>
            </a:lvl1pPr>
          </a:lstStyle>
          <a:p>
            <a:pPr>
              <a:defRPr/>
            </a:pPr>
            <a:fld id="{044C67FC-EF61-4375-90A8-B01113BC2A1C}" type="slidenum">
              <a:rPr lang="en-US" altLang="en-US"/>
              <a:pPr>
                <a:defRPr/>
              </a:pPr>
              <a:t>‹#›</a:t>
            </a:fld>
            <a:endParaRPr lang="en-US" altLang="en-US"/>
          </a:p>
        </p:txBody>
      </p:sp>
    </p:spTree>
    <p:extLst>
      <p:ext uri="{BB962C8B-B14F-4D97-AF65-F5344CB8AC3E}">
        <p14:creationId xmlns:p14="http://schemas.microsoft.com/office/powerpoint/2010/main" val="253442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A1FFB-AD29-4A1F-A30F-30D6A4DCC5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D32495-B7E3-450F-B9E4-03E25D773C89}"/>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45FDA4BF-65B3-42E9-BAF6-568C795DD0F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23BF5F80-41CE-4FC4-A8D4-06CE40018DC4}"/>
              </a:ext>
            </a:extLst>
          </p:cNvPr>
          <p:cNvSpPr>
            <a:spLocks noGrp="1"/>
          </p:cNvSpPr>
          <p:nvPr>
            <p:ph type="sldNum" sz="quarter" idx="12"/>
          </p:nvPr>
        </p:nvSpPr>
        <p:spPr/>
        <p:txBody>
          <a:bodyPr/>
          <a:lstStyle>
            <a:lvl1pPr>
              <a:defRPr smtClean="0"/>
            </a:lvl1pPr>
          </a:lstStyle>
          <a:p>
            <a:pPr>
              <a:defRPr/>
            </a:pPr>
            <a:fld id="{F63FB3F9-7B66-4D28-8459-873A12C0D1B0}" type="slidenum">
              <a:rPr lang="en-US" altLang="en-US"/>
              <a:pPr>
                <a:defRPr/>
              </a:pPr>
              <a:t>‹#›</a:t>
            </a:fld>
            <a:endParaRPr lang="en-US" altLang="en-US"/>
          </a:p>
        </p:txBody>
      </p:sp>
    </p:spTree>
    <p:extLst>
      <p:ext uri="{BB962C8B-B14F-4D97-AF65-F5344CB8AC3E}">
        <p14:creationId xmlns:p14="http://schemas.microsoft.com/office/powerpoint/2010/main" val="199376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3F3912-50E9-4650-BA5E-A9DC9B7A9717}"/>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FBAC7005-0A83-4952-B523-FC296CAB56CA}"/>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0AE543B4-E510-4CB6-9C99-62AE6F483CE0}"/>
              </a:ext>
            </a:extLst>
          </p:cNvPr>
          <p:cNvSpPr>
            <a:spLocks noGrp="1"/>
          </p:cNvSpPr>
          <p:nvPr>
            <p:ph type="sldNum" sz="quarter" idx="12"/>
          </p:nvPr>
        </p:nvSpPr>
        <p:spPr/>
        <p:txBody>
          <a:bodyPr/>
          <a:lstStyle>
            <a:lvl1pPr>
              <a:defRPr smtClean="0"/>
            </a:lvl1pPr>
          </a:lstStyle>
          <a:p>
            <a:pPr>
              <a:defRPr/>
            </a:pPr>
            <a:fld id="{53D8D4C2-E0F9-408E-9949-461718032799}" type="slidenum">
              <a:rPr lang="en-US" altLang="en-US"/>
              <a:pPr>
                <a:defRPr/>
              </a:pPr>
              <a:t>‹#›</a:t>
            </a:fld>
            <a:endParaRPr lang="en-US" altLang="en-US"/>
          </a:p>
        </p:txBody>
      </p:sp>
    </p:spTree>
    <p:extLst>
      <p:ext uri="{BB962C8B-B14F-4D97-AF65-F5344CB8AC3E}">
        <p14:creationId xmlns:p14="http://schemas.microsoft.com/office/powerpoint/2010/main" val="118898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FA79-2738-4164-A49A-4493D8FFC1F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197C35-61D7-410C-9698-B28F4F5A5E5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0316E6-07A2-40B6-A06A-849611D940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81431-5FAE-430B-A528-9D55777CAFE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BFF698CC-6FA7-41BB-9AED-9551BB5FD5B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F7F6216E-B359-4A7E-BED4-D2B0654EB5D7}"/>
              </a:ext>
            </a:extLst>
          </p:cNvPr>
          <p:cNvSpPr>
            <a:spLocks noGrp="1"/>
          </p:cNvSpPr>
          <p:nvPr>
            <p:ph type="sldNum" sz="quarter" idx="12"/>
          </p:nvPr>
        </p:nvSpPr>
        <p:spPr/>
        <p:txBody>
          <a:bodyPr/>
          <a:lstStyle>
            <a:lvl1pPr>
              <a:defRPr smtClean="0"/>
            </a:lvl1pPr>
          </a:lstStyle>
          <a:p>
            <a:pPr>
              <a:defRPr/>
            </a:pPr>
            <a:fld id="{1FFC1883-0D5E-46A9-AB2F-A6470CAB9900}" type="slidenum">
              <a:rPr lang="en-US" altLang="en-US"/>
              <a:pPr>
                <a:defRPr/>
              </a:pPr>
              <a:t>‹#›</a:t>
            </a:fld>
            <a:endParaRPr lang="en-US" altLang="en-US"/>
          </a:p>
        </p:txBody>
      </p:sp>
    </p:spTree>
    <p:extLst>
      <p:ext uri="{BB962C8B-B14F-4D97-AF65-F5344CB8AC3E}">
        <p14:creationId xmlns:p14="http://schemas.microsoft.com/office/powerpoint/2010/main" val="49355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B7BE-9746-4327-9249-EF6DD4B36A8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E0A8BB-1A76-486F-9A9B-99953EE940C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2AF98ECB-9AC4-421B-85BF-F0E930C9600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D50CA7-3768-4820-A3C1-FB096411424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73789E35-EC92-4BC2-A5D5-29B881FC453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5CD5EA69-50E0-4C2A-8D75-471526337EF0}"/>
              </a:ext>
            </a:extLst>
          </p:cNvPr>
          <p:cNvSpPr>
            <a:spLocks noGrp="1"/>
          </p:cNvSpPr>
          <p:nvPr>
            <p:ph type="sldNum" sz="quarter" idx="12"/>
          </p:nvPr>
        </p:nvSpPr>
        <p:spPr/>
        <p:txBody>
          <a:bodyPr/>
          <a:lstStyle>
            <a:lvl1pPr>
              <a:defRPr smtClean="0"/>
            </a:lvl1pPr>
          </a:lstStyle>
          <a:p>
            <a:pPr>
              <a:defRPr/>
            </a:pPr>
            <a:fld id="{D2E654FB-4A82-443C-95FA-2FFE5FECB82E}" type="slidenum">
              <a:rPr lang="en-US" altLang="en-US"/>
              <a:pPr>
                <a:defRPr/>
              </a:pPr>
              <a:t>‹#›</a:t>
            </a:fld>
            <a:endParaRPr lang="en-US" altLang="en-US"/>
          </a:p>
        </p:txBody>
      </p:sp>
    </p:spTree>
    <p:extLst>
      <p:ext uri="{BB962C8B-B14F-4D97-AF65-F5344CB8AC3E}">
        <p14:creationId xmlns:p14="http://schemas.microsoft.com/office/powerpoint/2010/main" val="57543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6860889-ABB8-47CD-9E27-2BB33D565E8C}"/>
              </a:ext>
            </a:extLst>
          </p:cNvPr>
          <p:cNvGrpSpPr>
            <a:grpSpLocks/>
          </p:cNvGrpSpPr>
          <p:nvPr/>
        </p:nvGrpSpPr>
        <p:grpSpPr bwMode="auto">
          <a:xfrm>
            <a:off x="0" y="0"/>
            <a:ext cx="9144000" cy="6856413"/>
            <a:chOff x="0" y="0"/>
            <a:chExt cx="5760" cy="4319"/>
          </a:xfrm>
        </p:grpSpPr>
        <p:sp>
          <p:nvSpPr>
            <p:cNvPr id="25603" name="Freeform 3">
              <a:extLst>
                <a:ext uri="{FF2B5EF4-FFF2-40B4-BE49-F238E27FC236}">
                  <a16:creationId xmlns:a16="http://schemas.microsoft.com/office/drawing/2014/main" id="{06A89ADE-F536-4C4D-80EF-0F6EB8B28B30}"/>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604" name="Freeform 4">
              <a:extLst>
                <a:ext uri="{FF2B5EF4-FFF2-40B4-BE49-F238E27FC236}">
                  <a16:creationId xmlns:a16="http://schemas.microsoft.com/office/drawing/2014/main" id="{0A1C8A9D-E4D5-4978-A894-0C2810861217}"/>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605" name="Freeform 5">
              <a:extLst>
                <a:ext uri="{FF2B5EF4-FFF2-40B4-BE49-F238E27FC236}">
                  <a16:creationId xmlns:a16="http://schemas.microsoft.com/office/drawing/2014/main" id="{2F272906-4CA2-4063-9446-B9CCEE33326F}"/>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6" name="Freeform 6">
              <a:extLst>
                <a:ext uri="{FF2B5EF4-FFF2-40B4-BE49-F238E27FC236}">
                  <a16:creationId xmlns:a16="http://schemas.microsoft.com/office/drawing/2014/main" id="{F4102BEB-87E8-41AB-83B0-E3D2E76D845B}"/>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7" name="Freeform 7">
              <a:extLst>
                <a:ext uri="{FF2B5EF4-FFF2-40B4-BE49-F238E27FC236}">
                  <a16:creationId xmlns:a16="http://schemas.microsoft.com/office/drawing/2014/main" id="{E1EE6D71-74A6-4395-A53F-915D280C79E4}"/>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38" name="Freeform 8">
              <a:extLst>
                <a:ext uri="{FF2B5EF4-FFF2-40B4-BE49-F238E27FC236}">
                  <a16:creationId xmlns:a16="http://schemas.microsoft.com/office/drawing/2014/main" id="{46950CC8-FA43-4B2C-9F68-DC4C1EA02281}"/>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9">
              <a:extLst>
                <a:ext uri="{FF2B5EF4-FFF2-40B4-BE49-F238E27FC236}">
                  <a16:creationId xmlns:a16="http://schemas.microsoft.com/office/drawing/2014/main" id="{8954132B-ED51-4673-BD1D-A5CC7ADDA0D4}"/>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0" name="Freeform 10">
              <a:extLst>
                <a:ext uri="{FF2B5EF4-FFF2-40B4-BE49-F238E27FC236}">
                  <a16:creationId xmlns:a16="http://schemas.microsoft.com/office/drawing/2014/main" id="{A24615C5-9AD9-4B6B-A182-F556D4A791F4}"/>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1" name="Freeform 11">
              <a:extLst>
                <a:ext uri="{FF2B5EF4-FFF2-40B4-BE49-F238E27FC236}">
                  <a16:creationId xmlns:a16="http://schemas.microsoft.com/office/drawing/2014/main" id="{08199C74-D243-445E-9ACD-C8D2D91CB2E1}"/>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2" name="Freeform 12">
              <a:extLst>
                <a:ext uri="{FF2B5EF4-FFF2-40B4-BE49-F238E27FC236}">
                  <a16:creationId xmlns:a16="http://schemas.microsoft.com/office/drawing/2014/main" id="{242E5CA3-4F15-4F7B-9A49-96A0B6030BBD}"/>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3" name="Freeform 13">
              <a:extLst>
                <a:ext uri="{FF2B5EF4-FFF2-40B4-BE49-F238E27FC236}">
                  <a16:creationId xmlns:a16="http://schemas.microsoft.com/office/drawing/2014/main" id="{26F4FAF6-E52B-4FDE-B9D6-DAE6D91BF710}"/>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4" name="Freeform 14">
              <a:extLst>
                <a:ext uri="{FF2B5EF4-FFF2-40B4-BE49-F238E27FC236}">
                  <a16:creationId xmlns:a16="http://schemas.microsoft.com/office/drawing/2014/main" id="{1C852BC1-2D39-4C95-818A-D7B2975DCB65}"/>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5" name="Freeform 15">
              <a:extLst>
                <a:ext uri="{FF2B5EF4-FFF2-40B4-BE49-F238E27FC236}">
                  <a16:creationId xmlns:a16="http://schemas.microsoft.com/office/drawing/2014/main" id="{57355E0B-0E1E-45C4-AF64-4790B0DA8847}"/>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6" name="Freeform 16">
              <a:extLst>
                <a:ext uri="{FF2B5EF4-FFF2-40B4-BE49-F238E27FC236}">
                  <a16:creationId xmlns:a16="http://schemas.microsoft.com/office/drawing/2014/main" id="{72990324-923D-4C37-A4A8-D287CF385E9E}"/>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617" name="Freeform 17">
              <a:extLst>
                <a:ext uri="{FF2B5EF4-FFF2-40B4-BE49-F238E27FC236}">
                  <a16:creationId xmlns:a16="http://schemas.microsoft.com/office/drawing/2014/main" id="{F70D9F19-8DAC-4ABE-A158-40965D7565D4}"/>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618" name="Freeform 18">
              <a:extLst>
                <a:ext uri="{FF2B5EF4-FFF2-40B4-BE49-F238E27FC236}">
                  <a16:creationId xmlns:a16="http://schemas.microsoft.com/office/drawing/2014/main" id="{9DE312AD-1460-4938-B1DF-D5DB7869FFC0}"/>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9" name="Freeform 19">
              <a:extLst>
                <a:ext uri="{FF2B5EF4-FFF2-40B4-BE49-F238E27FC236}">
                  <a16:creationId xmlns:a16="http://schemas.microsoft.com/office/drawing/2014/main" id="{0B610B9E-6E2D-46D5-9548-731B9CF67433}"/>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0" name="Freeform 20">
              <a:extLst>
                <a:ext uri="{FF2B5EF4-FFF2-40B4-BE49-F238E27FC236}">
                  <a16:creationId xmlns:a16="http://schemas.microsoft.com/office/drawing/2014/main" id="{5D3475C8-D93B-4A9F-9539-C23B0411B473}"/>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1" name="Freeform 21">
              <a:extLst>
                <a:ext uri="{FF2B5EF4-FFF2-40B4-BE49-F238E27FC236}">
                  <a16:creationId xmlns:a16="http://schemas.microsoft.com/office/drawing/2014/main" id="{E6DFF3A1-BD6E-4BD7-B290-7AAC9D50E921}"/>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2" name="Freeform 22">
              <a:extLst>
                <a:ext uri="{FF2B5EF4-FFF2-40B4-BE49-F238E27FC236}">
                  <a16:creationId xmlns:a16="http://schemas.microsoft.com/office/drawing/2014/main" id="{B198B0AD-DAC9-425A-ABF9-E77C7FF5C705}"/>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623" name="Freeform 23">
              <a:extLst>
                <a:ext uri="{FF2B5EF4-FFF2-40B4-BE49-F238E27FC236}">
                  <a16:creationId xmlns:a16="http://schemas.microsoft.com/office/drawing/2014/main" id="{BEBD91DF-366A-4B4C-8B42-F050E92714B1}"/>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5624" name="Freeform 24">
              <a:extLst>
                <a:ext uri="{FF2B5EF4-FFF2-40B4-BE49-F238E27FC236}">
                  <a16:creationId xmlns:a16="http://schemas.microsoft.com/office/drawing/2014/main" id="{F3B25799-BEDA-435A-BEDD-1657EC675329}"/>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5" name="Freeform 25">
              <a:extLst>
                <a:ext uri="{FF2B5EF4-FFF2-40B4-BE49-F238E27FC236}">
                  <a16:creationId xmlns:a16="http://schemas.microsoft.com/office/drawing/2014/main" id="{BEE1A779-C65C-4D59-A813-DF89C713A201}"/>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6" name="Freeform 26">
              <a:extLst>
                <a:ext uri="{FF2B5EF4-FFF2-40B4-BE49-F238E27FC236}">
                  <a16:creationId xmlns:a16="http://schemas.microsoft.com/office/drawing/2014/main" id="{05D2B668-EFDB-4BC5-8683-714216EA9A5F}"/>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627" name="Freeform 27">
              <a:extLst>
                <a:ext uri="{FF2B5EF4-FFF2-40B4-BE49-F238E27FC236}">
                  <a16:creationId xmlns:a16="http://schemas.microsoft.com/office/drawing/2014/main" id="{59DBF08A-DAA4-46A2-AED2-4F64DD5C1B55}"/>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58" name="Freeform 28">
              <a:extLst>
                <a:ext uri="{FF2B5EF4-FFF2-40B4-BE49-F238E27FC236}">
                  <a16:creationId xmlns:a16="http://schemas.microsoft.com/office/drawing/2014/main" id="{16C2CE16-71D1-4DB1-9C44-B0681ACEBA84}"/>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9" name="Freeform 29">
              <a:extLst>
                <a:ext uri="{FF2B5EF4-FFF2-40B4-BE49-F238E27FC236}">
                  <a16:creationId xmlns:a16="http://schemas.microsoft.com/office/drawing/2014/main" id="{7EC8068B-C857-496B-A913-08928079A99D}"/>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60" name="Freeform 30">
              <a:extLst>
                <a:ext uri="{FF2B5EF4-FFF2-40B4-BE49-F238E27FC236}">
                  <a16:creationId xmlns:a16="http://schemas.microsoft.com/office/drawing/2014/main" id="{CECB0572-6FE9-4E36-B256-8403EB409146}"/>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1" name="Freeform 31">
              <a:extLst>
                <a:ext uri="{FF2B5EF4-FFF2-40B4-BE49-F238E27FC236}">
                  <a16:creationId xmlns:a16="http://schemas.microsoft.com/office/drawing/2014/main" id="{6D90D506-D426-42ED-B169-BEC631071DEE}"/>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632" name="Freeform 32">
              <a:extLst>
                <a:ext uri="{FF2B5EF4-FFF2-40B4-BE49-F238E27FC236}">
                  <a16:creationId xmlns:a16="http://schemas.microsoft.com/office/drawing/2014/main" id="{86D490FD-952E-4207-B0DC-5FDDDB59EAA5}"/>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633" name="Freeform 33">
              <a:extLst>
                <a:ext uri="{FF2B5EF4-FFF2-40B4-BE49-F238E27FC236}">
                  <a16:creationId xmlns:a16="http://schemas.microsoft.com/office/drawing/2014/main" id="{A53D45ED-3D3B-4E0E-B46B-2D5D8305A3B8}"/>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634" name="Freeform 34">
              <a:extLst>
                <a:ext uri="{FF2B5EF4-FFF2-40B4-BE49-F238E27FC236}">
                  <a16:creationId xmlns:a16="http://schemas.microsoft.com/office/drawing/2014/main" id="{0D972432-1730-474E-BD3A-5CFA3584B91C}"/>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635" name="Freeform 35">
              <a:extLst>
                <a:ext uri="{FF2B5EF4-FFF2-40B4-BE49-F238E27FC236}">
                  <a16:creationId xmlns:a16="http://schemas.microsoft.com/office/drawing/2014/main" id="{FC1FD348-5B60-4838-8452-DE96FD4CBFD4}"/>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636" name="Freeform 36">
              <a:extLst>
                <a:ext uri="{FF2B5EF4-FFF2-40B4-BE49-F238E27FC236}">
                  <a16:creationId xmlns:a16="http://schemas.microsoft.com/office/drawing/2014/main" id="{CA68279D-6EC7-4C3F-BAAC-5A988178FA49}"/>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637" name="Freeform 37">
              <a:extLst>
                <a:ext uri="{FF2B5EF4-FFF2-40B4-BE49-F238E27FC236}">
                  <a16:creationId xmlns:a16="http://schemas.microsoft.com/office/drawing/2014/main" id="{1999A363-2D54-4CA6-A703-742281E88C3C}"/>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638" name="Freeform 38">
              <a:extLst>
                <a:ext uri="{FF2B5EF4-FFF2-40B4-BE49-F238E27FC236}">
                  <a16:creationId xmlns:a16="http://schemas.microsoft.com/office/drawing/2014/main" id="{63D9D727-9087-41B2-B24A-65284C2397FE}"/>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69" name="Group 39">
              <a:extLst>
                <a:ext uri="{FF2B5EF4-FFF2-40B4-BE49-F238E27FC236}">
                  <a16:creationId xmlns:a16="http://schemas.microsoft.com/office/drawing/2014/main" id="{8CE83D5E-FFFF-47E8-8452-1818398D0CD5}"/>
                </a:ext>
              </a:extLst>
            </p:cNvPr>
            <p:cNvGrpSpPr>
              <a:grpSpLocks/>
            </p:cNvGrpSpPr>
            <p:nvPr userDrawn="1"/>
          </p:nvGrpSpPr>
          <p:grpSpPr bwMode="auto">
            <a:xfrm>
              <a:off x="0" y="1632"/>
              <a:ext cx="5758" cy="1858"/>
              <a:chOff x="0" y="1632"/>
              <a:chExt cx="5758" cy="1858"/>
            </a:xfrm>
          </p:grpSpPr>
          <p:sp>
            <p:nvSpPr>
              <p:cNvPr id="25640" name="Freeform 40">
                <a:extLst>
                  <a:ext uri="{FF2B5EF4-FFF2-40B4-BE49-F238E27FC236}">
                    <a16:creationId xmlns:a16="http://schemas.microsoft.com/office/drawing/2014/main" id="{2F670B21-FEB8-4A3E-971E-A81796118598}"/>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5641" name="Freeform 41">
                <a:extLst>
                  <a:ext uri="{FF2B5EF4-FFF2-40B4-BE49-F238E27FC236}">
                    <a16:creationId xmlns:a16="http://schemas.microsoft.com/office/drawing/2014/main" id="{D5F97B45-77F2-4D9B-92EB-345D1669495B}"/>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sp>
        <p:nvSpPr>
          <p:cNvPr id="25642" name="Rectangle 42">
            <a:extLst>
              <a:ext uri="{FF2B5EF4-FFF2-40B4-BE49-F238E27FC236}">
                <a16:creationId xmlns:a16="http://schemas.microsoft.com/office/drawing/2014/main" id="{E360C6C8-8BB6-4ABE-ABCE-DB52B01E18A5}"/>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43" name="Rectangle 43">
            <a:extLst>
              <a:ext uri="{FF2B5EF4-FFF2-40B4-BE49-F238E27FC236}">
                <a16:creationId xmlns:a16="http://schemas.microsoft.com/office/drawing/2014/main" id="{A25BE8C2-75EC-42CB-A610-B9BBF35B738F}"/>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644" name="Rectangle 44">
            <a:extLst>
              <a:ext uri="{FF2B5EF4-FFF2-40B4-BE49-F238E27FC236}">
                <a16:creationId xmlns:a16="http://schemas.microsoft.com/office/drawing/2014/main" id="{EBAA7291-FD10-4330-94C3-9E407A2AB8D3}"/>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ltLang="en-US"/>
          </a:p>
        </p:txBody>
      </p:sp>
      <p:sp>
        <p:nvSpPr>
          <p:cNvPr id="25645" name="Rectangle 45">
            <a:extLst>
              <a:ext uri="{FF2B5EF4-FFF2-40B4-BE49-F238E27FC236}">
                <a16:creationId xmlns:a16="http://schemas.microsoft.com/office/drawing/2014/main" id="{36113788-8733-4A55-A84F-1B69C6004E5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ltLang="en-US"/>
          </a:p>
        </p:txBody>
      </p:sp>
      <p:sp>
        <p:nvSpPr>
          <p:cNvPr id="25646" name="Rectangle 46">
            <a:extLst>
              <a:ext uri="{FF2B5EF4-FFF2-40B4-BE49-F238E27FC236}">
                <a16:creationId xmlns:a16="http://schemas.microsoft.com/office/drawing/2014/main" id="{BE330F4C-7D6F-4904-9738-B6E5D5A37B0D}"/>
              </a:ext>
            </a:extLst>
          </p:cNvPr>
          <p:cNvSpPr>
            <a:spLocks noGrp="1" noChangeArrowheads="1"/>
          </p:cNvSpPr>
          <p:nvPr>
            <p:ph type="sldNum" sz="quarter" idx="4"/>
          </p:nvPr>
        </p:nvSpPr>
        <p:spPr bwMode="auto">
          <a:xfrm>
            <a:off x="6019800" y="64008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dirty="0">
                <a:effectLst>
                  <a:outerShdw blurRad="38100" dist="38100" dir="2700000" algn="tl">
                    <a:srgbClr val="000000"/>
                  </a:outerShdw>
                </a:effectLst>
              </a:defRPr>
            </a:lvl1pPr>
          </a:lstStyle>
          <a:p>
            <a:pPr>
              <a:defRPr/>
            </a:pPr>
            <a:endParaRPr lang="en-US" altLang="en-US"/>
          </a:p>
        </p:txBody>
      </p:sp>
      <p:sp>
        <p:nvSpPr>
          <p:cNvPr id="25647" name="Rectangle 47">
            <a:extLst>
              <a:ext uri="{FF2B5EF4-FFF2-40B4-BE49-F238E27FC236}">
                <a16:creationId xmlns:a16="http://schemas.microsoft.com/office/drawing/2014/main" id="{E63A5423-AE50-4362-B72D-48A5A85226B7}"/>
              </a:ext>
            </a:extLst>
          </p:cNvPr>
          <p:cNvSpPr>
            <a:spLocks noChangeArrowheads="1"/>
          </p:cNvSpPr>
          <p:nvPr/>
        </p:nvSpPr>
        <p:spPr bwMode="auto">
          <a:xfrm>
            <a:off x="6172200" y="64008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defRPr/>
            </a:pPr>
            <a:endParaRPr lang="en-US" altLang="en-US" sz="1200" dirty="0">
              <a:effectLst>
                <a:outerShdw blurRad="38100" dist="38100" dir="2700000" algn="tl">
                  <a:srgbClr val="000000"/>
                </a:outerShdw>
              </a:effectLst>
              <a:cs typeface="Arial" panose="020B0604020202020204" pitchFamily="34" charset="0"/>
            </a:endParaRPr>
          </a:p>
          <a:p>
            <a:pPr algn="r" eaLnBrk="1" hangingPunct="1">
              <a:defRPr/>
            </a:pPr>
            <a:r>
              <a:rPr lang="en-US" altLang="en-US" sz="1200" dirty="0">
                <a:effectLst>
                  <a:outerShdw blurRad="38100" dist="38100" dir="2700000" algn="tl">
                    <a:srgbClr val="000000"/>
                  </a:outerShdw>
                </a:effectLst>
                <a:cs typeface="Arial" panose="020B0604020202020204" pitchFamily="34" charset="0"/>
              </a:rPr>
              <a:t>www.multimediaapologetics.com</a:t>
            </a:r>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ctr" rtl="0" eaLnBrk="0" fontAlgn="base" hangingPunct="0">
        <a:spcBef>
          <a:spcPct val="0"/>
        </a:spcBef>
        <a:spcAft>
          <a:spcPct val="0"/>
        </a:spcAft>
        <a:defRPr sz="3600" b="1" kern="12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Bangle" pitchFamily="2" charset="0"/>
        </a:defRPr>
      </a:lvl2pPr>
      <a:lvl3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Bangle" pitchFamily="2" charset="0"/>
        </a:defRPr>
      </a:lvl3pPr>
      <a:lvl4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Bangle" pitchFamily="2" charset="0"/>
        </a:defRPr>
      </a:lvl4pPr>
      <a:lvl5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Bangle" pitchFamily="2" charset="0"/>
        </a:defRPr>
      </a:lvl5pPr>
      <a:lvl6pPr marL="457200" algn="ctr" rtl="0" fontAlgn="base">
        <a:spcBef>
          <a:spcPct val="0"/>
        </a:spcBef>
        <a:spcAft>
          <a:spcPct val="0"/>
        </a:spcAft>
        <a:defRPr sz="3600" b="1">
          <a:solidFill>
            <a:srgbClr val="FFFF00"/>
          </a:solidFill>
          <a:effectLst>
            <a:outerShdw blurRad="38100" dist="38100" dir="2700000" algn="tl">
              <a:srgbClr val="000000"/>
            </a:outerShdw>
          </a:effectLst>
          <a:latin typeface="Bangle" pitchFamily="2" charset="0"/>
        </a:defRPr>
      </a:lvl6pPr>
      <a:lvl7pPr marL="914400" algn="ctr" rtl="0" fontAlgn="base">
        <a:spcBef>
          <a:spcPct val="0"/>
        </a:spcBef>
        <a:spcAft>
          <a:spcPct val="0"/>
        </a:spcAft>
        <a:defRPr sz="3600" b="1">
          <a:solidFill>
            <a:srgbClr val="FFFF00"/>
          </a:solidFill>
          <a:effectLst>
            <a:outerShdw blurRad="38100" dist="38100" dir="2700000" algn="tl">
              <a:srgbClr val="000000"/>
            </a:outerShdw>
          </a:effectLst>
          <a:latin typeface="Bangle" pitchFamily="2" charset="0"/>
        </a:defRPr>
      </a:lvl7pPr>
      <a:lvl8pPr marL="1371600" algn="ctr" rtl="0" fontAlgn="base">
        <a:spcBef>
          <a:spcPct val="0"/>
        </a:spcBef>
        <a:spcAft>
          <a:spcPct val="0"/>
        </a:spcAft>
        <a:defRPr sz="3600" b="1">
          <a:solidFill>
            <a:srgbClr val="FFFF00"/>
          </a:solidFill>
          <a:effectLst>
            <a:outerShdw blurRad="38100" dist="38100" dir="2700000" algn="tl">
              <a:srgbClr val="000000"/>
            </a:outerShdw>
          </a:effectLst>
          <a:latin typeface="Bangle" pitchFamily="2" charset="0"/>
        </a:defRPr>
      </a:lvl8pPr>
      <a:lvl9pPr marL="1828800" algn="ctr" rtl="0" fontAlgn="base">
        <a:spcBef>
          <a:spcPct val="0"/>
        </a:spcBef>
        <a:spcAft>
          <a:spcPct val="0"/>
        </a:spcAft>
        <a:defRPr sz="3600" b="1">
          <a:solidFill>
            <a:srgbClr val="FFFF00"/>
          </a:solidFill>
          <a:effectLst>
            <a:outerShdw blurRad="38100" dist="38100" dir="2700000" algn="tl">
              <a:srgbClr val="000000"/>
            </a:outerShdw>
          </a:effectLst>
          <a:latin typeface="Bangle" pitchFamily="2"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5"/>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6"/>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7"/>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oleObject" Target="../embeddings/oleObject3.bin"/><Relationship Id="rId12"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oleObject" Target="../embeddings/oleObject2.bin"/><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1.png"/><Relationship Id="rId14" Type="http://schemas.openxmlformats.org/officeDocument/2006/relationships/image" Target="../media/image1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upload.wikimedia.org/wikipedia/en/d/d2/Mt_rushmore_07_27_2005.jpg" TargetMode="External"/><Relationship Id="rId1" Type="http://schemas.openxmlformats.org/officeDocument/2006/relationships/slideLayout" Target="../slideLayouts/slideLayout13.xml"/><Relationship Id="rId6" Type="http://schemas.openxmlformats.org/officeDocument/2006/relationships/hyperlink" Target="http://upload.wikimedia.org/wikipedia/commons/d/d5/Animalia_diversity.jpg" TargetMode="External"/><Relationship Id="rId5" Type="http://schemas.openxmlformats.org/officeDocument/2006/relationships/image" Target="../media/image18.png"/><Relationship Id="rId4" Type="http://schemas.openxmlformats.org/officeDocument/2006/relationships/hyperlink" Target="http://upload.wikimedia.org/wikipedia/commons/a/a0/2006_Quarter_Proof.png"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51125D5-7F84-4FD7-9272-60B293FA93B4}"/>
              </a:ext>
            </a:extLst>
          </p:cNvPr>
          <p:cNvSpPr>
            <a:spLocks noGrp="1" noChangeArrowheads="1"/>
          </p:cNvSpPr>
          <p:nvPr>
            <p:ph type="ctrTitle"/>
          </p:nvPr>
        </p:nvSpPr>
        <p:spPr>
          <a:xfrm>
            <a:off x="533400" y="2362200"/>
            <a:ext cx="8229600" cy="1828800"/>
          </a:xfrm>
        </p:spPr>
        <p:txBody>
          <a:bodyPr/>
          <a:lstStyle/>
          <a:p>
            <a:pPr eaLnBrk="1" hangingPunct="1">
              <a:defRPr/>
            </a:pPr>
            <a:r>
              <a:rPr lang="en-US" altLang="en-US"/>
              <a:t>A Reasoned Defense of the </a:t>
            </a:r>
            <a:br>
              <a:rPr lang="en-US" altLang="en-US"/>
            </a:br>
            <a:r>
              <a:rPr lang="en-US" altLang="en-US"/>
              <a:t>Truth of Christianity</a:t>
            </a:r>
          </a:p>
        </p:txBody>
      </p:sp>
      <p:sp>
        <p:nvSpPr>
          <p:cNvPr id="2052" name="Rectangle 4">
            <a:extLst>
              <a:ext uri="{FF2B5EF4-FFF2-40B4-BE49-F238E27FC236}">
                <a16:creationId xmlns:a16="http://schemas.microsoft.com/office/drawing/2014/main" id="{083A10BD-7050-46E9-ACF1-E1ADE1AD2313}"/>
              </a:ext>
            </a:extLst>
          </p:cNvPr>
          <p:cNvSpPr>
            <a:spLocks noChangeArrowheads="1"/>
          </p:cNvSpPr>
          <p:nvPr/>
        </p:nvSpPr>
        <p:spPr bwMode="auto">
          <a:xfrm>
            <a:off x="6400800" y="64008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defRPr/>
            </a:pPr>
            <a:r>
              <a:rPr lang="en-US" altLang="en-US" sz="1200" dirty="0">
                <a:effectLst>
                  <a:outerShdw blurRad="38100" dist="38100" dir="2700000" algn="tl">
                    <a:srgbClr val="000000"/>
                  </a:outerShdw>
                </a:effectLst>
                <a:cs typeface="Arial" panose="020B0604020202020204" pitchFamily="34" charset="0"/>
              </a:rPr>
              <a:t>www.multimediaapologetics.com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4EA7BBC-9618-47FB-B13A-B12548CF8F87}"/>
              </a:ext>
            </a:extLst>
          </p:cNvPr>
          <p:cNvSpPr>
            <a:spLocks noGrp="1" noChangeArrowheads="1"/>
          </p:cNvSpPr>
          <p:nvPr>
            <p:ph type="title"/>
          </p:nvPr>
        </p:nvSpPr>
        <p:spPr>
          <a:xfrm>
            <a:off x="457200" y="990600"/>
            <a:ext cx="8229600" cy="1143000"/>
          </a:xfrm>
        </p:spPr>
        <p:txBody>
          <a:bodyPr/>
          <a:lstStyle/>
          <a:p>
            <a:pPr eaLnBrk="1" hangingPunct="1">
              <a:defRPr/>
            </a:pPr>
            <a:r>
              <a:rPr lang="en-US" altLang="en-US" sz="2800" dirty="0">
                <a:latin typeface="Antique Olive Compact" pitchFamily="34" charset="0"/>
              </a:rPr>
              <a:t>United States</a:t>
            </a:r>
            <a:br>
              <a:rPr lang="en-US" altLang="en-US" sz="2800" dirty="0">
                <a:latin typeface="Antique Olive Compact" pitchFamily="34" charset="0"/>
              </a:rPr>
            </a:br>
            <a:r>
              <a:rPr lang="en-US" altLang="en-US" sz="2800" dirty="0">
                <a:latin typeface="Antique Olive Compact" pitchFamily="34" charset="0"/>
              </a:rPr>
              <a:t>Violent Crime Increase</a:t>
            </a:r>
            <a:br>
              <a:rPr lang="en-US" altLang="en-US" sz="2800" dirty="0">
                <a:latin typeface="Antique Olive Compact" pitchFamily="34" charset="0"/>
              </a:rPr>
            </a:br>
            <a:r>
              <a:rPr lang="en-US" altLang="en-US" sz="2800" dirty="0">
                <a:latin typeface="Antique Olive Compact" pitchFamily="34" charset="0"/>
              </a:rPr>
              <a:t>1960-2004</a:t>
            </a:r>
            <a:br>
              <a:rPr lang="en-US" altLang="en-US" sz="2800" dirty="0">
                <a:latin typeface="Antique Olive Compact" pitchFamily="34" charset="0"/>
              </a:rPr>
            </a:br>
            <a:endParaRPr lang="en-US" altLang="en-US" sz="2800" dirty="0">
              <a:latin typeface="Antique Olive Compact" pitchFamily="34" charset="0"/>
            </a:endParaRPr>
          </a:p>
        </p:txBody>
      </p:sp>
      <p:sp>
        <p:nvSpPr>
          <p:cNvPr id="25603" name="AutoShape 3">
            <a:extLst>
              <a:ext uri="{FF2B5EF4-FFF2-40B4-BE49-F238E27FC236}">
                <a16:creationId xmlns:a16="http://schemas.microsoft.com/office/drawing/2014/main" id="{EF0A0397-7E54-42DC-9824-33159A212DE3}"/>
              </a:ext>
            </a:extLst>
          </p:cNvPr>
          <p:cNvSpPr>
            <a:spLocks noChangeArrowheads="1"/>
          </p:cNvSpPr>
          <p:nvPr/>
        </p:nvSpPr>
        <p:spPr bwMode="auto">
          <a:xfrm>
            <a:off x="3048000" y="2514600"/>
            <a:ext cx="1219200" cy="2819400"/>
          </a:xfrm>
          <a:prstGeom prst="upArrow">
            <a:avLst>
              <a:gd name="adj1" fmla="val 50000"/>
              <a:gd name="adj2" fmla="val 57813"/>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5604" name="Text Box 4">
            <a:extLst>
              <a:ext uri="{FF2B5EF4-FFF2-40B4-BE49-F238E27FC236}">
                <a16:creationId xmlns:a16="http://schemas.microsoft.com/office/drawing/2014/main" id="{E9598256-20AE-4296-9E13-398F55663B25}"/>
              </a:ext>
            </a:extLst>
          </p:cNvPr>
          <p:cNvSpPr txBox="1">
            <a:spLocks noChangeArrowheads="1"/>
          </p:cNvSpPr>
          <p:nvPr/>
        </p:nvSpPr>
        <p:spPr bwMode="auto">
          <a:xfrm>
            <a:off x="4038600" y="3429000"/>
            <a:ext cx="3454400" cy="1311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0">
                <a:solidFill>
                  <a:srgbClr val="FF0000"/>
                </a:solidFill>
                <a:latin typeface="Balloonist SF" pitchFamily="34" charset="0"/>
              </a:rPr>
              <a:t>+200%</a:t>
            </a:r>
          </a:p>
        </p:txBody>
      </p:sp>
      <p:sp>
        <p:nvSpPr>
          <p:cNvPr id="25605" name="Text Box 5">
            <a:extLst>
              <a:ext uri="{FF2B5EF4-FFF2-40B4-BE49-F238E27FC236}">
                <a16:creationId xmlns:a16="http://schemas.microsoft.com/office/drawing/2014/main" id="{C4C8AC46-588C-47FD-B597-3EBA6888D130}"/>
              </a:ext>
            </a:extLst>
          </p:cNvPr>
          <p:cNvSpPr txBox="1">
            <a:spLocks noChangeArrowheads="1"/>
          </p:cNvSpPr>
          <p:nvPr/>
        </p:nvSpPr>
        <p:spPr bwMode="auto">
          <a:xfrm>
            <a:off x="1447800" y="5791200"/>
            <a:ext cx="62690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Source:</a:t>
            </a:r>
          </a:p>
          <a:p>
            <a:pPr eaLnBrk="1" hangingPunct="1"/>
            <a:r>
              <a:rPr lang="en-US" altLang="en-US" sz="2000" b="1"/>
              <a:t>http://www.disastercenter.com/crime/uscrime.htm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C16BAE8-B21D-4E40-BE9F-1DCDA77D9F71}"/>
              </a:ext>
            </a:extLst>
          </p:cNvPr>
          <p:cNvSpPr>
            <a:spLocks noGrp="1" noChangeArrowheads="1"/>
          </p:cNvSpPr>
          <p:nvPr>
            <p:ph type="title"/>
          </p:nvPr>
        </p:nvSpPr>
        <p:spPr>
          <a:xfrm>
            <a:off x="457200" y="685800"/>
            <a:ext cx="8229600" cy="1143000"/>
          </a:xfrm>
        </p:spPr>
        <p:txBody>
          <a:bodyPr/>
          <a:lstStyle/>
          <a:p>
            <a:pPr eaLnBrk="1" hangingPunct="1">
              <a:defRPr/>
            </a:pPr>
            <a:r>
              <a:rPr lang="en-US" altLang="en-US" sz="2800">
                <a:latin typeface="Antique Olive Compact" pitchFamily="34" charset="0"/>
              </a:rPr>
              <a:t>United States</a:t>
            </a:r>
            <a:br>
              <a:rPr lang="en-US" altLang="en-US" sz="2800">
                <a:latin typeface="Antique Olive Compact" pitchFamily="34" charset="0"/>
              </a:rPr>
            </a:br>
            <a:r>
              <a:rPr lang="en-US" altLang="en-US" sz="2800">
                <a:latin typeface="Antique Olive Compact" pitchFamily="34" charset="0"/>
              </a:rPr>
              <a:t>Law Enforcement Spending</a:t>
            </a:r>
            <a:br>
              <a:rPr lang="en-US" altLang="en-US" sz="2800">
                <a:latin typeface="Antique Olive Compact" pitchFamily="34" charset="0"/>
              </a:rPr>
            </a:br>
            <a:r>
              <a:rPr lang="en-US" altLang="en-US" sz="2800">
                <a:latin typeface="Antique Olive Compact" pitchFamily="34" charset="0"/>
              </a:rPr>
              <a:t>1982-2003</a:t>
            </a:r>
          </a:p>
        </p:txBody>
      </p:sp>
      <p:sp>
        <p:nvSpPr>
          <p:cNvPr id="26627" name="AutoShape 3">
            <a:extLst>
              <a:ext uri="{FF2B5EF4-FFF2-40B4-BE49-F238E27FC236}">
                <a16:creationId xmlns:a16="http://schemas.microsoft.com/office/drawing/2014/main" id="{CEBFF400-3E58-4C5D-9A2A-054B4BA22645}"/>
              </a:ext>
            </a:extLst>
          </p:cNvPr>
          <p:cNvSpPr>
            <a:spLocks noChangeArrowheads="1"/>
          </p:cNvSpPr>
          <p:nvPr/>
        </p:nvSpPr>
        <p:spPr bwMode="auto">
          <a:xfrm>
            <a:off x="3048000" y="2514600"/>
            <a:ext cx="1219200" cy="2819400"/>
          </a:xfrm>
          <a:prstGeom prst="upArrow">
            <a:avLst>
              <a:gd name="adj1" fmla="val 50000"/>
              <a:gd name="adj2" fmla="val 57813"/>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28" name="Text Box 4">
            <a:extLst>
              <a:ext uri="{FF2B5EF4-FFF2-40B4-BE49-F238E27FC236}">
                <a16:creationId xmlns:a16="http://schemas.microsoft.com/office/drawing/2014/main" id="{0DD63A55-8A61-44B0-A966-CC55527CD86B}"/>
              </a:ext>
            </a:extLst>
          </p:cNvPr>
          <p:cNvSpPr txBox="1">
            <a:spLocks noChangeArrowheads="1"/>
          </p:cNvSpPr>
          <p:nvPr/>
        </p:nvSpPr>
        <p:spPr bwMode="auto">
          <a:xfrm>
            <a:off x="4038600" y="3429000"/>
            <a:ext cx="3454400" cy="1311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0">
                <a:solidFill>
                  <a:srgbClr val="FF0000"/>
                </a:solidFill>
                <a:latin typeface="Balloonist SF" pitchFamily="34" charset="0"/>
              </a:rPr>
              <a:t>+100%</a:t>
            </a:r>
          </a:p>
        </p:txBody>
      </p:sp>
      <p:sp>
        <p:nvSpPr>
          <p:cNvPr id="26629" name="Text Box 5">
            <a:extLst>
              <a:ext uri="{FF2B5EF4-FFF2-40B4-BE49-F238E27FC236}">
                <a16:creationId xmlns:a16="http://schemas.microsoft.com/office/drawing/2014/main" id="{DEBE95EE-80DC-4AC3-979C-4895CEA51830}"/>
              </a:ext>
            </a:extLst>
          </p:cNvPr>
          <p:cNvSpPr txBox="1">
            <a:spLocks noChangeArrowheads="1"/>
          </p:cNvSpPr>
          <p:nvPr/>
        </p:nvSpPr>
        <p:spPr bwMode="auto">
          <a:xfrm>
            <a:off x="1066800" y="5715000"/>
            <a:ext cx="718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Source:</a:t>
            </a:r>
          </a:p>
          <a:p>
            <a:pPr eaLnBrk="1" hangingPunct="1"/>
            <a:r>
              <a:rPr lang="en-US" altLang="en-US" sz="2000" b="1"/>
              <a:t>http://www.ojp.usdoj.gov/bjs/glance/tables/exptyptab.htm</a:t>
            </a:r>
            <a:r>
              <a:rPr lang="en-US" altLang="en-US" sz="200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C8A717B-F59C-409C-9C25-40CB2AAA2E21}"/>
              </a:ext>
            </a:extLst>
          </p:cNvPr>
          <p:cNvSpPr>
            <a:spLocks noGrp="1" noChangeArrowheads="1"/>
          </p:cNvSpPr>
          <p:nvPr>
            <p:ph type="title"/>
          </p:nvPr>
        </p:nvSpPr>
        <p:spPr>
          <a:xfrm>
            <a:off x="457200" y="990600"/>
            <a:ext cx="8229600" cy="1143000"/>
          </a:xfrm>
        </p:spPr>
        <p:txBody>
          <a:bodyPr/>
          <a:lstStyle/>
          <a:p>
            <a:pPr eaLnBrk="1" hangingPunct="1">
              <a:defRPr/>
            </a:pPr>
            <a:r>
              <a:rPr lang="en-US" altLang="en-US" sz="2800">
                <a:latin typeface="Antique Olive Compact" pitchFamily="34" charset="0"/>
              </a:rPr>
              <a:t>United States</a:t>
            </a:r>
            <a:br>
              <a:rPr lang="en-US" altLang="en-US" sz="2800">
                <a:latin typeface="Antique Olive Compact" pitchFamily="34" charset="0"/>
              </a:rPr>
            </a:br>
            <a:r>
              <a:rPr lang="en-US" altLang="en-US" sz="2800">
                <a:latin typeface="Antique Olive Compact" pitchFamily="34" charset="0"/>
              </a:rPr>
              <a:t>Individuals in Jail, Prison, on Probation or Parole</a:t>
            </a:r>
            <a:br>
              <a:rPr lang="en-US" altLang="en-US" sz="2800">
                <a:latin typeface="Antique Olive Compact" pitchFamily="34" charset="0"/>
              </a:rPr>
            </a:br>
            <a:r>
              <a:rPr lang="en-US" altLang="en-US" sz="2800">
                <a:latin typeface="Antique Olive Compact" pitchFamily="34" charset="0"/>
              </a:rPr>
              <a:t>1982-2004</a:t>
            </a:r>
            <a:br>
              <a:rPr lang="en-US" altLang="en-US" sz="2800">
                <a:latin typeface="Antique Olive Compact" pitchFamily="34" charset="0"/>
              </a:rPr>
            </a:br>
            <a:endParaRPr lang="en-US" altLang="en-US" sz="2800">
              <a:latin typeface="Antique Olive Compact" pitchFamily="34" charset="0"/>
            </a:endParaRPr>
          </a:p>
        </p:txBody>
      </p:sp>
      <p:sp>
        <p:nvSpPr>
          <p:cNvPr id="27651" name="AutoShape 3">
            <a:extLst>
              <a:ext uri="{FF2B5EF4-FFF2-40B4-BE49-F238E27FC236}">
                <a16:creationId xmlns:a16="http://schemas.microsoft.com/office/drawing/2014/main" id="{BB17DDB0-75C7-4DE6-A989-657C2C9A6454}"/>
              </a:ext>
            </a:extLst>
          </p:cNvPr>
          <p:cNvSpPr>
            <a:spLocks noChangeArrowheads="1"/>
          </p:cNvSpPr>
          <p:nvPr/>
        </p:nvSpPr>
        <p:spPr bwMode="auto">
          <a:xfrm>
            <a:off x="3048000" y="2514600"/>
            <a:ext cx="1219200" cy="2819400"/>
          </a:xfrm>
          <a:prstGeom prst="upArrow">
            <a:avLst>
              <a:gd name="adj1" fmla="val 50000"/>
              <a:gd name="adj2" fmla="val 57813"/>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7652" name="Text Box 4">
            <a:extLst>
              <a:ext uri="{FF2B5EF4-FFF2-40B4-BE49-F238E27FC236}">
                <a16:creationId xmlns:a16="http://schemas.microsoft.com/office/drawing/2014/main" id="{FCDEAF4E-0891-41EB-B73A-1BFBD4DF676E}"/>
              </a:ext>
            </a:extLst>
          </p:cNvPr>
          <p:cNvSpPr txBox="1">
            <a:spLocks noChangeArrowheads="1"/>
          </p:cNvSpPr>
          <p:nvPr/>
        </p:nvSpPr>
        <p:spPr bwMode="auto">
          <a:xfrm>
            <a:off x="4038600" y="3429000"/>
            <a:ext cx="3454400" cy="1311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0">
                <a:solidFill>
                  <a:srgbClr val="FF0000"/>
                </a:solidFill>
                <a:latin typeface="Balloonist SF" pitchFamily="34" charset="0"/>
              </a:rPr>
              <a:t>+200%</a:t>
            </a:r>
          </a:p>
        </p:txBody>
      </p:sp>
      <p:sp>
        <p:nvSpPr>
          <p:cNvPr id="27653" name="Text Box 5">
            <a:extLst>
              <a:ext uri="{FF2B5EF4-FFF2-40B4-BE49-F238E27FC236}">
                <a16:creationId xmlns:a16="http://schemas.microsoft.com/office/drawing/2014/main" id="{E7C96B7C-8169-4083-B69D-1E06802AE493}"/>
              </a:ext>
            </a:extLst>
          </p:cNvPr>
          <p:cNvSpPr txBox="1">
            <a:spLocks noChangeArrowheads="1"/>
          </p:cNvSpPr>
          <p:nvPr/>
        </p:nvSpPr>
        <p:spPr bwMode="auto">
          <a:xfrm>
            <a:off x="1143000" y="5638800"/>
            <a:ext cx="7004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Source:</a:t>
            </a:r>
          </a:p>
          <a:p>
            <a:pPr eaLnBrk="1" hangingPunct="1"/>
            <a:r>
              <a:rPr lang="en-US" altLang="en-US" sz="2000" b="1"/>
              <a:t>http://www.ojp.usdoj.gov/bjs/glance/tables/corr2tab.htm</a:t>
            </a:r>
            <a:r>
              <a:rPr lang="en-US" altLang="en-US" sz="200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F48DC0F-2A07-4313-BD6C-DC59BB8CB249}"/>
              </a:ext>
            </a:extLst>
          </p:cNvPr>
          <p:cNvSpPr>
            <a:spLocks noGrp="1" noChangeArrowheads="1"/>
          </p:cNvSpPr>
          <p:nvPr>
            <p:ph type="title"/>
          </p:nvPr>
        </p:nvSpPr>
        <p:spPr>
          <a:xfrm>
            <a:off x="457200" y="990600"/>
            <a:ext cx="8229600" cy="1143000"/>
          </a:xfrm>
        </p:spPr>
        <p:txBody>
          <a:bodyPr/>
          <a:lstStyle/>
          <a:p>
            <a:pPr eaLnBrk="1" hangingPunct="1">
              <a:defRPr/>
            </a:pPr>
            <a:r>
              <a:rPr lang="en-US" altLang="en-US" sz="2800">
                <a:latin typeface="Antique Olive Compact" pitchFamily="34" charset="0"/>
              </a:rPr>
              <a:t>Americans Infected </a:t>
            </a:r>
            <a:br>
              <a:rPr lang="en-US" altLang="en-US" sz="2800">
                <a:latin typeface="Antique Olive Compact" pitchFamily="34" charset="0"/>
              </a:rPr>
            </a:br>
            <a:r>
              <a:rPr lang="en-US" altLang="en-US" sz="2800">
                <a:latin typeface="Antique Olive Compact" pitchFamily="34" charset="0"/>
              </a:rPr>
              <a:t>with STD’s</a:t>
            </a:r>
          </a:p>
        </p:txBody>
      </p:sp>
      <p:sp>
        <p:nvSpPr>
          <p:cNvPr id="28675" name="Text Box 3">
            <a:extLst>
              <a:ext uri="{FF2B5EF4-FFF2-40B4-BE49-F238E27FC236}">
                <a16:creationId xmlns:a16="http://schemas.microsoft.com/office/drawing/2014/main" id="{B6DCA186-7A1D-4415-8FD1-1B020536E992}"/>
              </a:ext>
            </a:extLst>
          </p:cNvPr>
          <p:cNvSpPr txBox="1">
            <a:spLocks noChangeArrowheads="1"/>
          </p:cNvSpPr>
          <p:nvPr/>
        </p:nvSpPr>
        <p:spPr bwMode="auto">
          <a:xfrm>
            <a:off x="1371600" y="2209800"/>
            <a:ext cx="6275388" cy="28956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0">
                <a:solidFill>
                  <a:srgbClr val="FF0000"/>
                </a:solidFill>
                <a:latin typeface="Balloonist SF" pitchFamily="34" charset="0"/>
              </a:rPr>
              <a:t>70 Million</a:t>
            </a:r>
          </a:p>
          <a:p>
            <a:pPr eaLnBrk="1" hangingPunct="1"/>
            <a:r>
              <a:rPr lang="en-US" altLang="en-US" sz="3200">
                <a:solidFill>
                  <a:srgbClr val="FF0000"/>
                </a:solidFill>
                <a:latin typeface="Balloonist SF" pitchFamily="34" charset="0"/>
              </a:rPr>
              <a:t>Nearly 25% of the Population</a:t>
            </a:r>
          </a:p>
          <a:p>
            <a:pPr eaLnBrk="1" hangingPunct="1"/>
            <a:endParaRPr lang="en-US" altLang="en-US" sz="7200">
              <a:solidFill>
                <a:srgbClr val="FF0000"/>
              </a:solidFill>
              <a:latin typeface="Balloonist SF" pitchFamily="34" charset="0"/>
            </a:endParaRPr>
          </a:p>
        </p:txBody>
      </p:sp>
      <p:sp>
        <p:nvSpPr>
          <p:cNvPr id="28676" name="Text Box 4">
            <a:extLst>
              <a:ext uri="{FF2B5EF4-FFF2-40B4-BE49-F238E27FC236}">
                <a16:creationId xmlns:a16="http://schemas.microsoft.com/office/drawing/2014/main" id="{2FC2E037-8FC3-4AD9-BFD1-CB63E8247EF8}"/>
              </a:ext>
            </a:extLst>
          </p:cNvPr>
          <p:cNvSpPr txBox="1">
            <a:spLocks noChangeArrowheads="1"/>
          </p:cNvSpPr>
          <p:nvPr/>
        </p:nvSpPr>
        <p:spPr bwMode="auto">
          <a:xfrm>
            <a:off x="1143000" y="5638800"/>
            <a:ext cx="69040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Source:</a:t>
            </a:r>
          </a:p>
          <a:p>
            <a:pPr eaLnBrk="1" hangingPunct="1"/>
            <a:r>
              <a:rPr lang="en-US" altLang="en-US" sz="2000" b="1"/>
              <a:t>http://www.scvlcc.org/topic.asp?id=19&amp;category=STDs</a:t>
            </a:r>
            <a:r>
              <a:rPr lang="en-US" altLang="en-US"/>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73657B2-D48F-412D-AB98-F1A1594B25B3}"/>
              </a:ext>
            </a:extLst>
          </p:cNvPr>
          <p:cNvSpPr>
            <a:spLocks noGrp="1" noChangeArrowheads="1"/>
          </p:cNvSpPr>
          <p:nvPr>
            <p:ph type="ctrTitle"/>
          </p:nvPr>
        </p:nvSpPr>
        <p:spPr/>
        <p:txBody>
          <a:bodyPr/>
          <a:lstStyle/>
          <a:p>
            <a:pPr eaLnBrk="1" hangingPunct="1">
              <a:defRPr/>
            </a:pPr>
            <a:r>
              <a:rPr lang="en-US" altLang="en-US" sz="3600"/>
              <a:t>What is at the root of </a:t>
            </a:r>
            <a:br>
              <a:rPr lang="en-US" altLang="en-US" sz="3600"/>
            </a:br>
            <a:r>
              <a:rPr lang="en-US" altLang="en-US" sz="3600"/>
              <a:t>these disturbing </a:t>
            </a:r>
            <a:br>
              <a:rPr lang="en-US" altLang="en-US" sz="3600"/>
            </a:br>
            <a:r>
              <a:rPr lang="en-US" altLang="en-US" sz="3600"/>
              <a:t>megatrends in </a:t>
            </a:r>
            <a:br>
              <a:rPr lang="en-US" altLang="en-US" sz="3600"/>
            </a:br>
            <a:r>
              <a:rPr lang="en-US" altLang="en-US" sz="3600"/>
              <a:t>our culture?</a:t>
            </a:r>
          </a:p>
        </p:txBody>
      </p:sp>
      <p:sp>
        <p:nvSpPr>
          <p:cNvPr id="46083" name="Rectangle 3">
            <a:extLst>
              <a:ext uri="{FF2B5EF4-FFF2-40B4-BE49-F238E27FC236}">
                <a16:creationId xmlns:a16="http://schemas.microsoft.com/office/drawing/2014/main" id="{09B248C9-2E36-4726-92D3-9ABD2188E563}"/>
              </a:ext>
            </a:extLst>
          </p:cNvPr>
          <p:cNvSpPr>
            <a:spLocks noGrp="1" noChangeArrowheads="1"/>
          </p:cNvSpPr>
          <p:nvPr>
            <p:ph type="subTitle" idx="1"/>
          </p:nvPr>
        </p:nvSpPr>
        <p:spPr>
          <a:xfrm>
            <a:off x="990600" y="4495800"/>
            <a:ext cx="7391400" cy="1752600"/>
          </a:xfrm>
        </p:spPr>
        <p:txBody>
          <a:bodyPr/>
          <a:lstStyle/>
          <a:p>
            <a:pPr eaLnBrk="1" hangingPunct="1">
              <a:lnSpc>
                <a:spcPct val="90000"/>
              </a:lnSpc>
              <a:defRPr/>
            </a:pPr>
            <a:r>
              <a:rPr lang="en-US" altLang="en-US" sz="3200"/>
              <a:t>Social researchers are seeking answers and trying to define programs to address issues like teen suicide and epidemic STD levels . . . </a:t>
            </a:r>
          </a:p>
        </p:txBody>
      </p:sp>
      <p:sp>
        <p:nvSpPr>
          <p:cNvPr id="46084" name="Rectangle 4">
            <a:extLst>
              <a:ext uri="{FF2B5EF4-FFF2-40B4-BE49-F238E27FC236}">
                <a16:creationId xmlns:a16="http://schemas.microsoft.com/office/drawing/2014/main" id="{A80D5AE7-F719-4379-8086-28A3BBA43F4E}"/>
              </a:ext>
            </a:extLst>
          </p:cNvPr>
          <p:cNvSpPr>
            <a:spLocks noChangeArrowheads="1"/>
          </p:cNvSpPr>
          <p:nvPr/>
        </p:nvSpPr>
        <p:spPr bwMode="auto">
          <a:xfrm>
            <a:off x="6400800" y="64008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defRPr/>
            </a:pPr>
            <a:r>
              <a:rPr lang="en-US" altLang="en-US" sz="1200">
                <a:effectLst>
                  <a:outerShdw blurRad="38100" dist="38100" dir="2700000" algn="tl">
                    <a:srgbClr val="000000"/>
                  </a:outerShdw>
                </a:effectLst>
                <a:cs typeface="Arial" panose="020B0604020202020204" pitchFamily="34" charset="0"/>
              </a:rPr>
              <a:t>© 2007 Multimedia Apologetics</a:t>
            </a:r>
          </a:p>
          <a:p>
            <a:pPr algn="r" eaLnBrk="1" hangingPunct="1">
              <a:defRPr/>
            </a:pPr>
            <a:r>
              <a:rPr lang="en-US" altLang="en-US" sz="1200">
                <a:effectLst>
                  <a:outerShdw blurRad="38100" dist="38100" dir="2700000" algn="tl">
                    <a:srgbClr val="000000"/>
                  </a:outerShdw>
                </a:effectLst>
                <a:cs typeface="Arial" panose="020B0604020202020204" pitchFamily="34" charset="0"/>
              </a:rPr>
              <a:t>www.multimediaapologetics.com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E28A352-E5D0-4296-AA6F-54626D0CA75D}"/>
              </a:ext>
            </a:extLst>
          </p:cNvPr>
          <p:cNvSpPr>
            <a:spLocks noGrp="1" noChangeArrowheads="1"/>
          </p:cNvSpPr>
          <p:nvPr>
            <p:ph type="title"/>
          </p:nvPr>
        </p:nvSpPr>
        <p:spPr/>
        <p:txBody>
          <a:bodyPr/>
          <a:lstStyle/>
          <a:p>
            <a:pPr eaLnBrk="1" hangingPunct="1">
              <a:defRPr/>
            </a:pPr>
            <a:r>
              <a:rPr lang="en-US" altLang="en-US" sz="2800">
                <a:latin typeface="Antique Olive Compact" pitchFamily="34" charset="0"/>
              </a:rPr>
              <a:t>My Thesis:</a:t>
            </a:r>
          </a:p>
        </p:txBody>
      </p:sp>
      <p:sp>
        <p:nvSpPr>
          <p:cNvPr id="47107" name="Rectangle 3">
            <a:extLst>
              <a:ext uri="{FF2B5EF4-FFF2-40B4-BE49-F238E27FC236}">
                <a16:creationId xmlns:a16="http://schemas.microsoft.com/office/drawing/2014/main" id="{E27DC900-4F08-495A-941A-32EA05E17CF2}"/>
              </a:ext>
            </a:extLst>
          </p:cNvPr>
          <p:cNvSpPr>
            <a:spLocks noGrp="1" noChangeArrowheads="1"/>
          </p:cNvSpPr>
          <p:nvPr>
            <p:ph type="body" idx="1"/>
          </p:nvPr>
        </p:nvSpPr>
        <p:spPr>
          <a:xfrm>
            <a:off x="301625" y="1981200"/>
            <a:ext cx="8540750" cy="4117975"/>
          </a:xfrm>
        </p:spPr>
        <p:txBody>
          <a:bodyPr/>
          <a:lstStyle/>
          <a:p>
            <a:pPr eaLnBrk="1" hangingPunct="1">
              <a:buFont typeface="Wingdings" panose="05000000000000000000" pitchFamily="2" charset="2"/>
              <a:buNone/>
              <a:defRPr/>
            </a:pPr>
            <a:r>
              <a:rPr lang="en-US" altLang="en-US"/>
              <a:t>	American society has divested itself of Judeo-Christian morality—consequently each individual defines for him or herself what is right and wrong!</a:t>
            </a:r>
          </a:p>
          <a:p>
            <a:pPr eaLnBrk="1" hangingPunct="1">
              <a:buFont typeface="Wingdings" panose="05000000000000000000" pitchFamily="2" charset="2"/>
              <a:buNone/>
              <a:defRPr/>
            </a:pPr>
            <a:endParaRPr lang="en-US" altLang="en-US"/>
          </a:p>
          <a:p>
            <a:pPr eaLnBrk="1" hangingPunct="1">
              <a:buFont typeface="Wingdings" panose="05000000000000000000" pitchFamily="2" charset="2"/>
              <a:buNone/>
              <a:defRPr/>
            </a:pPr>
            <a:r>
              <a:rPr lang="en-US" altLang="en-US"/>
              <a:t>	Mankind is in charge and is making a real mess of things!</a:t>
            </a:r>
          </a:p>
          <a:p>
            <a:pPr eaLnBrk="1" hangingPunct="1">
              <a:buFont typeface="Wingdings" panose="05000000000000000000" pitchFamily="2" charset="2"/>
              <a:buNone/>
              <a:defRPr/>
            </a:pP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002A565-96FB-4FDF-9CDA-B904EAD3DBF8}"/>
              </a:ext>
            </a:extLst>
          </p:cNvPr>
          <p:cNvSpPr>
            <a:spLocks noGrp="1" noChangeArrowheads="1"/>
          </p:cNvSpPr>
          <p:nvPr>
            <p:ph type="title"/>
          </p:nvPr>
        </p:nvSpPr>
        <p:spPr>
          <a:xfrm>
            <a:off x="457200" y="277813"/>
            <a:ext cx="8229600" cy="460375"/>
          </a:xfrm>
        </p:spPr>
        <p:txBody>
          <a:bodyPr/>
          <a:lstStyle/>
          <a:p>
            <a:pPr eaLnBrk="1" hangingPunct="1">
              <a:defRPr/>
            </a:pPr>
            <a:r>
              <a:rPr lang="en-US" altLang="en-US" sz="3200"/>
              <a:t>Culture in Crisis</a:t>
            </a:r>
          </a:p>
        </p:txBody>
      </p:sp>
      <p:sp>
        <p:nvSpPr>
          <p:cNvPr id="41987" name="Rectangle 3">
            <a:extLst>
              <a:ext uri="{FF2B5EF4-FFF2-40B4-BE49-F238E27FC236}">
                <a16:creationId xmlns:a16="http://schemas.microsoft.com/office/drawing/2014/main" id="{97E2285B-48B2-40AE-8FBD-AD40A33F042D}"/>
              </a:ext>
            </a:extLst>
          </p:cNvPr>
          <p:cNvSpPr>
            <a:spLocks noGrp="1" noChangeArrowheads="1"/>
          </p:cNvSpPr>
          <p:nvPr>
            <p:ph type="body" idx="1"/>
          </p:nvPr>
        </p:nvSpPr>
        <p:spPr>
          <a:xfrm>
            <a:off x="301625" y="914400"/>
            <a:ext cx="8540750" cy="5184775"/>
          </a:xfrm>
        </p:spPr>
        <p:txBody>
          <a:bodyPr/>
          <a:lstStyle/>
          <a:p>
            <a:pPr eaLnBrk="1" hangingPunct="1">
              <a:lnSpc>
                <a:spcPct val="90000"/>
              </a:lnSpc>
              <a:defRPr/>
            </a:pPr>
            <a:r>
              <a:rPr lang="en-US" altLang="en-US" sz="2400"/>
              <a:t>God is being kicked out of every aspect of public life</a:t>
            </a:r>
          </a:p>
          <a:p>
            <a:pPr lvl="1" eaLnBrk="1" hangingPunct="1">
              <a:lnSpc>
                <a:spcPct val="90000"/>
              </a:lnSpc>
              <a:defRPr/>
            </a:pPr>
            <a:r>
              <a:rPr lang="en-US" altLang="en-US" sz="2000"/>
              <a:t>1962: Prayer banned in public schools</a:t>
            </a:r>
          </a:p>
          <a:p>
            <a:pPr lvl="1" eaLnBrk="1" hangingPunct="1">
              <a:lnSpc>
                <a:spcPct val="90000"/>
              </a:lnSpc>
              <a:defRPr/>
            </a:pPr>
            <a:r>
              <a:rPr lang="en-US" altLang="en-US" sz="2000"/>
              <a:t>1968: Protected teaching of evolution</a:t>
            </a:r>
          </a:p>
          <a:p>
            <a:pPr lvl="1" eaLnBrk="1" hangingPunct="1">
              <a:lnSpc>
                <a:spcPct val="90000"/>
              </a:lnSpc>
              <a:defRPr/>
            </a:pPr>
            <a:r>
              <a:rPr lang="en-US" altLang="en-US" sz="2000"/>
              <a:t>1973: Removed rights of the unborn</a:t>
            </a:r>
          </a:p>
          <a:p>
            <a:pPr lvl="1" eaLnBrk="1" hangingPunct="1">
              <a:lnSpc>
                <a:spcPct val="90000"/>
              </a:lnSpc>
              <a:defRPr/>
            </a:pPr>
            <a:r>
              <a:rPr lang="en-US" altLang="en-US" sz="2000"/>
              <a:t>1980: Ten Commandments banned in public schools</a:t>
            </a:r>
          </a:p>
          <a:p>
            <a:pPr eaLnBrk="1" hangingPunct="1">
              <a:lnSpc>
                <a:spcPct val="90000"/>
              </a:lnSpc>
              <a:defRPr/>
            </a:pPr>
            <a:r>
              <a:rPr lang="en-US" altLang="en-US" sz="2400"/>
              <a:t>Church attendance has declined to below 20% from a high of 49% of 50 years ago</a:t>
            </a:r>
          </a:p>
          <a:p>
            <a:pPr eaLnBrk="1" hangingPunct="1">
              <a:lnSpc>
                <a:spcPct val="90000"/>
              </a:lnSpc>
              <a:defRPr/>
            </a:pPr>
            <a:r>
              <a:rPr lang="en-US" altLang="en-US" sz="2400"/>
              <a:t>The vast majority of Americans receive no formal training in morality </a:t>
            </a:r>
          </a:p>
          <a:p>
            <a:pPr eaLnBrk="1" hangingPunct="1">
              <a:lnSpc>
                <a:spcPct val="90000"/>
              </a:lnSpc>
              <a:defRPr/>
            </a:pPr>
            <a:r>
              <a:rPr lang="en-US" altLang="en-US" sz="2400"/>
              <a:t>For many, our laws are historical vestiges instead of commands of a righteous God </a:t>
            </a:r>
          </a:p>
          <a:p>
            <a:pPr eaLnBrk="1" hangingPunct="1">
              <a:lnSpc>
                <a:spcPct val="90000"/>
              </a:lnSpc>
              <a:defRPr/>
            </a:pPr>
            <a:r>
              <a:rPr lang="en-US" altLang="en-US" sz="2400"/>
              <a:t>Violence is entertainment</a:t>
            </a:r>
          </a:p>
          <a:p>
            <a:pPr eaLnBrk="1" hangingPunct="1">
              <a:lnSpc>
                <a:spcPct val="90000"/>
              </a:lnSpc>
              <a:defRPr/>
            </a:pPr>
            <a:r>
              <a:rPr lang="en-US" altLang="en-US" sz="2400"/>
              <a:t>Through television, our children are exposed to 14,000 sexually suggestive scenes per viewing year</a:t>
            </a:r>
          </a:p>
          <a:p>
            <a:pPr eaLnBrk="1" hangingPunct="1">
              <a:lnSpc>
                <a:spcPct val="90000"/>
              </a:lnSpc>
              <a:defRPr/>
            </a:pPr>
            <a:endParaRPr lang="en-US"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FE53C5B-EF55-45BA-8512-0B9EC14CDC06}"/>
              </a:ext>
            </a:extLst>
          </p:cNvPr>
          <p:cNvSpPr>
            <a:spLocks noGrp="1" noChangeArrowheads="1"/>
          </p:cNvSpPr>
          <p:nvPr>
            <p:ph type="title"/>
          </p:nvPr>
        </p:nvSpPr>
        <p:spPr/>
        <p:txBody>
          <a:bodyPr/>
          <a:lstStyle/>
          <a:p>
            <a:pPr eaLnBrk="1" hangingPunct="1">
              <a:defRPr/>
            </a:pPr>
            <a:r>
              <a:rPr lang="en-US" altLang="en-US"/>
              <a:t>But There Is Hope . . .</a:t>
            </a:r>
          </a:p>
        </p:txBody>
      </p:sp>
      <p:sp>
        <p:nvSpPr>
          <p:cNvPr id="48131" name="Rectangle 3">
            <a:extLst>
              <a:ext uri="{FF2B5EF4-FFF2-40B4-BE49-F238E27FC236}">
                <a16:creationId xmlns:a16="http://schemas.microsoft.com/office/drawing/2014/main" id="{09E2CA59-7C12-42E4-A5D7-DA7FCB20DD35}"/>
              </a:ext>
            </a:extLst>
          </p:cNvPr>
          <p:cNvSpPr>
            <a:spLocks noGrp="1" noChangeArrowheads="1"/>
          </p:cNvSpPr>
          <p:nvPr>
            <p:ph type="body" idx="1"/>
          </p:nvPr>
        </p:nvSpPr>
        <p:spPr>
          <a:xfrm>
            <a:off x="457200" y="2057400"/>
            <a:ext cx="8229600" cy="4073525"/>
          </a:xfrm>
        </p:spPr>
        <p:txBody>
          <a:bodyPr/>
          <a:lstStyle/>
          <a:p>
            <a:pPr algn="ctr" eaLnBrk="1" hangingPunct="1">
              <a:buFont typeface="Wingdings" panose="05000000000000000000" pitchFamily="2" charset="2"/>
              <a:buNone/>
              <a:defRPr/>
            </a:pPr>
            <a:r>
              <a:rPr lang="en-US" altLang="en-US" sz="3600"/>
              <a:t>The World needs Jesus Christ!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5725E1B-E269-4717-852F-8A901F02B249}"/>
              </a:ext>
            </a:extLst>
          </p:cNvPr>
          <p:cNvSpPr>
            <a:spLocks noGrp="1" noChangeArrowheads="1"/>
          </p:cNvSpPr>
          <p:nvPr>
            <p:ph type="title"/>
          </p:nvPr>
        </p:nvSpPr>
        <p:spPr/>
        <p:txBody>
          <a:bodyPr/>
          <a:lstStyle/>
          <a:p>
            <a:pPr eaLnBrk="1" hangingPunct="1">
              <a:defRPr/>
            </a:pPr>
            <a:r>
              <a:rPr lang="en-US" altLang="en-US" sz="3200"/>
              <a:t>What the World Says About Christ </a:t>
            </a:r>
            <a:br>
              <a:rPr lang="en-US" altLang="en-US" sz="3200"/>
            </a:br>
            <a:r>
              <a:rPr lang="en-US" altLang="en-US" sz="3200"/>
              <a:t>and Christianity</a:t>
            </a:r>
          </a:p>
        </p:txBody>
      </p:sp>
      <p:sp>
        <p:nvSpPr>
          <p:cNvPr id="58371" name="Rectangle 3">
            <a:extLst>
              <a:ext uri="{FF2B5EF4-FFF2-40B4-BE49-F238E27FC236}">
                <a16:creationId xmlns:a16="http://schemas.microsoft.com/office/drawing/2014/main" id="{11BA490D-66A1-4CD0-BA47-FF543E0C6B85}"/>
              </a:ext>
            </a:extLst>
          </p:cNvPr>
          <p:cNvSpPr>
            <a:spLocks noGrp="1" noChangeArrowheads="1"/>
          </p:cNvSpPr>
          <p:nvPr>
            <p:ph type="body" idx="1"/>
          </p:nvPr>
        </p:nvSpPr>
        <p:spPr/>
        <p:txBody>
          <a:bodyPr/>
          <a:lstStyle/>
          <a:p>
            <a:pPr marL="457200" lvl="1" indent="0" eaLnBrk="1" hangingPunct="1">
              <a:buFontTx/>
              <a:buNone/>
              <a:defRPr/>
            </a:pPr>
            <a:r>
              <a:rPr lang="en-US" altLang="en-US" sz="2400">
                <a:solidFill>
                  <a:srgbClr val="FFFF99"/>
                </a:solidFill>
              </a:rPr>
              <a:t>“The Bible did not arrive by fax from heaven . . . . The Bible is a product of man . . . . Not of God . . . .The Bible, as we know it today, was collated by the pagan Roman emperor Constantine the Great . . . . In 325 A.D. . . . Until that moment in history, Jesus was viewed by His followers as a mortal prophet . . . a great and powerful man, but a man nonetheless,  a mortal . . . Jesus’ establishment as the ‘Son of God was officially proposed and voted upon at the Council of Nicea. . . . Constantine upgraded Jesus’ status almost four centuries after Jesus’ death”</a:t>
            </a:r>
          </a:p>
          <a:p>
            <a:pPr marL="457200" lvl="1" indent="0" eaLnBrk="1" hangingPunct="1">
              <a:buFontTx/>
              <a:buNone/>
              <a:defRPr/>
            </a:pPr>
            <a:r>
              <a:rPr lang="en-US" altLang="en-US" sz="2400"/>
              <a:t>					</a:t>
            </a:r>
            <a:r>
              <a:rPr lang="en-US" altLang="en-US" sz="2000" i="1"/>
              <a:t>The Da Vinci Code p. 230-234</a:t>
            </a:r>
            <a:endParaRPr lang="en-US" altLang="en-US" sz="1800"/>
          </a:p>
          <a:p>
            <a:pPr marL="457200" lvl="1" indent="0" eaLnBrk="1" hangingPunct="1">
              <a:buFontTx/>
              <a:buNone/>
              <a:defRPr/>
            </a:pPr>
            <a:endParaRPr lang="en-US" altLang="en-US" sz="1800"/>
          </a:p>
          <a:p>
            <a:pPr eaLnBrk="1" hangingPunct="1">
              <a:buFont typeface="Wingdings" panose="05000000000000000000" pitchFamily="2" charset="2"/>
              <a:buNone/>
              <a:defRPr/>
            </a:pPr>
            <a:endParaRPr lang="en-US" alt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3DFC7B7-EC33-43DE-B31E-5DBD54548A7C}"/>
              </a:ext>
            </a:extLst>
          </p:cNvPr>
          <p:cNvSpPr>
            <a:spLocks noGrp="1" noChangeArrowheads="1"/>
          </p:cNvSpPr>
          <p:nvPr>
            <p:ph type="title"/>
          </p:nvPr>
        </p:nvSpPr>
        <p:spPr/>
        <p:txBody>
          <a:bodyPr/>
          <a:lstStyle/>
          <a:p>
            <a:pPr eaLnBrk="1" hangingPunct="1">
              <a:defRPr/>
            </a:pPr>
            <a:r>
              <a:rPr lang="en-US" altLang="en-US" sz="3200"/>
              <a:t>Meeting People Where They Are</a:t>
            </a:r>
          </a:p>
        </p:txBody>
      </p:sp>
      <p:sp>
        <p:nvSpPr>
          <p:cNvPr id="49155" name="Rectangle 3">
            <a:extLst>
              <a:ext uri="{FF2B5EF4-FFF2-40B4-BE49-F238E27FC236}">
                <a16:creationId xmlns:a16="http://schemas.microsoft.com/office/drawing/2014/main" id="{F0AFA32D-B4EC-4483-8F21-FE441A4160D1}"/>
              </a:ext>
            </a:extLst>
          </p:cNvPr>
          <p:cNvSpPr>
            <a:spLocks noGrp="1" noChangeArrowheads="1"/>
          </p:cNvSpPr>
          <p:nvPr>
            <p:ph type="body" idx="1"/>
          </p:nvPr>
        </p:nvSpPr>
        <p:spPr/>
        <p:txBody>
          <a:bodyPr/>
          <a:lstStyle/>
          <a:p>
            <a:pPr marL="0" indent="0" eaLnBrk="1" hangingPunct="1">
              <a:lnSpc>
                <a:spcPct val="80000"/>
              </a:lnSpc>
              <a:buFont typeface="Wingdings" panose="05000000000000000000" pitchFamily="2" charset="2"/>
              <a:buNone/>
              <a:defRPr/>
            </a:pPr>
            <a:r>
              <a:rPr lang="en-US" altLang="en-US" sz="2400"/>
              <a:t>For though I am free from all </a:t>
            </a:r>
            <a:r>
              <a:rPr lang="en-US" altLang="en-US" sz="2400" i="1"/>
              <a:t>men,</a:t>
            </a:r>
            <a:r>
              <a:rPr lang="en-US" altLang="en-US" sz="2400"/>
              <a:t> I have made myself a slave to all, so that I may win more. To the Jews I became as a Jew, so that I might win Jews; to those who are under the Law, as under the Law . . .  to those who are without law, as without law, though not being without the law of God but under the law of Christ, so that I might win those who are without law.  To the weak I became weak, that I might win the weak; I have become all things to all men, so that I may by all means save some. I do all things for the sake of the gospel . . .</a:t>
            </a:r>
          </a:p>
          <a:p>
            <a:pPr marL="0" indent="0" eaLnBrk="1" hangingPunct="1">
              <a:lnSpc>
                <a:spcPct val="80000"/>
              </a:lnSpc>
              <a:buFont typeface="Wingdings" panose="05000000000000000000" pitchFamily="2" charset="2"/>
              <a:buNone/>
              <a:defRPr/>
            </a:pPr>
            <a:r>
              <a:rPr lang="en-US" altLang="en-US" sz="2400"/>
              <a:t>					1Corinthians 9:19-23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CDA8DC8-1A12-4E92-A8B7-A7D447E18C59}"/>
              </a:ext>
            </a:extLst>
          </p:cNvPr>
          <p:cNvSpPr>
            <a:spLocks noGrp="1" noChangeArrowheads="1"/>
          </p:cNvSpPr>
          <p:nvPr>
            <p:ph type="title"/>
          </p:nvPr>
        </p:nvSpPr>
        <p:spPr/>
        <p:txBody>
          <a:bodyPr/>
          <a:lstStyle/>
          <a:p>
            <a:pPr eaLnBrk="1" hangingPunct="1">
              <a:defRPr/>
            </a:pPr>
            <a:r>
              <a:rPr lang="en-US" altLang="en-US"/>
              <a:t>Outline</a:t>
            </a:r>
          </a:p>
        </p:txBody>
      </p:sp>
      <p:sp>
        <p:nvSpPr>
          <p:cNvPr id="28675" name="Rectangle 3">
            <a:extLst>
              <a:ext uri="{FF2B5EF4-FFF2-40B4-BE49-F238E27FC236}">
                <a16:creationId xmlns:a16="http://schemas.microsoft.com/office/drawing/2014/main" id="{B68F2F16-DBD2-4B69-AAF7-A65EBC5A1D40}"/>
              </a:ext>
            </a:extLst>
          </p:cNvPr>
          <p:cNvSpPr>
            <a:spLocks noGrp="1" noChangeArrowheads="1"/>
          </p:cNvSpPr>
          <p:nvPr>
            <p:ph type="body" idx="1"/>
          </p:nvPr>
        </p:nvSpPr>
        <p:spPr/>
        <p:txBody>
          <a:bodyPr/>
          <a:lstStyle/>
          <a:p>
            <a:pPr eaLnBrk="1" hangingPunct="1">
              <a:defRPr/>
            </a:pPr>
            <a:r>
              <a:rPr lang="en-US" altLang="en-US" dirty="0"/>
              <a:t>Motivation </a:t>
            </a:r>
          </a:p>
          <a:p>
            <a:pPr eaLnBrk="1" hangingPunct="1">
              <a:defRPr/>
            </a:pPr>
            <a:r>
              <a:rPr lang="en-US" altLang="en-US" dirty="0"/>
              <a:t>21st century American mindset </a:t>
            </a:r>
          </a:p>
          <a:p>
            <a:pPr eaLnBrk="1" hangingPunct="1">
              <a:defRPr/>
            </a:pPr>
            <a:r>
              <a:rPr lang="en-US" altLang="en-US" dirty="0"/>
              <a:t>A statistical look at why our culture needs Jesus more than ever</a:t>
            </a:r>
          </a:p>
          <a:p>
            <a:pPr eaLnBrk="1" hangingPunct="1">
              <a:defRPr/>
            </a:pPr>
            <a:r>
              <a:rPr lang="en-US" altLang="en-US" dirty="0"/>
              <a:t>Meeting people where they are through apologetics (1Cor. 9:19-23) </a:t>
            </a:r>
          </a:p>
          <a:p>
            <a:pPr eaLnBrk="1" hangingPunct="1">
              <a:defRPr/>
            </a:pPr>
            <a:r>
              <a:rPr lang="en-US" altLang="en-US" dirty="0"/>
              <a:t>Taking on tough questions </a:t>
            </a:r>
          </a:p>
          <a:p>
            <a:pPr eaLnBrk="1" hangingPunct="1">
              <a:defRPr/>
            </a:pPr>
            <a:r>
              <a:rPr lang="en-US" altLang="en-US" dirty="0"/>
              <a:t>Resources </a:t>
            </a:r>
          </a:p>
          <a:p>
            <a:pPr eaLnBrk="1" hangingPunct="1">
              <a:buFont typeface="Wingdings" panose="05000000000000000000" pitchFamily="2" charset="2"/>
              <a:buNone/>
              <a:defRPr/>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a:extLst>
              <a:ext uri="{FF2B5EF4-FFF2-40B4-BE49-F238E27FC236}">
                <a16:creationId xmlns:a16="http://schemas.microsoft.com/office/drawing/2014/main" id="{A541EA35-69FC-4971-B0F7-BB594A0B9C26}"/>
              </a:ext>
            </a:extLst>
          </p:cNvPr>
          <p:cNvSpPr>
            <a:spLocks noGrp="1" noChangeArrowheads="1"/>
          </p:cNvSpPr>
          <p:nvPr>
            <p:ph type="title"/>
          </p:nvPr>
        </p:nvSpPr>
        <p:spPr/>
        <p:txBody>
          <a:bodyPr/>
          <a:lstStyle/>
          <a:p>
            <a:pPr eaLnBrk="1" hangingPunct="1">
              <a:defRPr/>
            </a:pPr>
            <a:r>
              <a:rPr lang="en-US" altLang="en-US"/>
              <a:t>Answering Objections</a:t>
            </a:r>
          </a:p>
        </p:txBody>
      </p:sp>
      <p:sp>
        <p:nvSpPr>
          <p:cNvPr id="50179" name="Rectangle 3">
            <a:extLst>
              <a:ext uri="{FF2B5EF4-FFF2-40B4-BE49-F238E27FC236}">
                <a16:creationId xmlns:a16="http://schemas.microsoft.com/office/drawing/2014/main" id="{02738763-FC62-4449-B849-7AF588E7E214}"/>
              </a:ext>
            </a:extLst>
          </p:cNvPr>
          <p:cNvSpPr>
            <a:spLocks noGrp="1" noChangeArrowheads="1"/>
          </p:cNvSpPr>
          <p:nvPr>
            <p:ph type="body" idx="1"/>
          </p:nvPr>
        </p:nvSpPr>
        <p:spPr/>
        <p:txBody>
          <a:bodyPr/>
          <a:lstStyle/>
          <a:p>
            <a:pPr algn="ctr" eaLnBrk="1" hangingPunct="1">
              <a:lnSpc>
                <a:spcPct val="90000"/>
              </a:lnSpc>
              <a:buFont typeface="Wingdings" panose="05000000000000000000" pitchFamily="2" charset="2"/>
              <a:buNone/>
              <a:defRPr/>
            </a:pPr>
            <a:r>
              <a:rPr lang="en-US" altLang="en-US"/>
              <a:t>We can show that that Christianity Is True </a:t>
            </a:r>
          </a:p>
          <a:p>
            <a:pPr algn="ctr" eaLnBrk="1" hangingPunct="1">
              <a:lnSpc>
                <a:spcPct val="90000"/>
              </a:lnSpc>
              <a:buFont typeface="Wingdings" panose="05000000000000000000" pitchFamily="2" charset="2"/>
              <a:buNone/>
              <a:defRPr/>
            </a:pPr>
            <a:r>
              <a:rPr lang="en-US" altLang="en-US"/>
              <a:t>beyond the shadow of a doubt</a:t>
            </a:r>
          </a:p>
          <a:p>
            <a:pPr algn="ctr" eaLnBrk="1" hangingPunct="1">
              <a:lnSpc>
                <a:spcPct val="90000"/>
              </a:lnSpc>
              <a:buFont typeface="Wingdings" panose="05000000000000000000" pitchFamily="2" charset="2"/>
              <a:buNone/>
              <a:defRPr/>
            </a:pPr>
            <a:endParaRPr lang="en-US" altLang="en-US"/>
          </a:p>
          <a:p>
            <a:pPr eaLnBrk="1" hangingPunct="1">
              <a:lnSpc>
                <a:spcPct val="90000"/>
              </a:lnSpc>
              <a:defRPr/>
            </a:pPr>
            <a:r>
              <a:rPr lang="en-US" altLang="en-US"/>
              <a:t>Scientific proof does not apply to historical events</a:t>
            </a:r>
          </a:p>
          <a:p>
            <a:pPr lvl="1" eaLnBrk="1" hangingPunct="1">
              <a:lnSpc>
                <a:spcPct val="90000"/>
              </a:lnSpc>
              <a:defRPr/>
            </a:pPr>
            <a:r>
              <a:rPr lang="en-US" altLang="en-US"/>
              <a:t>They cannot be repeated</a:t>
            </a:r>
          </a:p>
          <a:p>
            <a:pPr eaLnBrk="1" hangingPunct="1">
              <a:lnSpc>
                <a:spcPct val="90000"/>
              </a:lnSpc>
              <a:defRPr/>
            </a:pPr>
            <a:r>
              <a:rPr lang="en-US" altLang="en-US"/>
              <a:t>Events in the past are proven using legal and historical methods</a:t>
            </a:r>
          </a:p>
          <a:p>
            <a:pPr lvl="1" eaLnBrk="1" hangingPunct="1">
              <a:lnSpc>
                <a:spcPct val="90000"/>
              </a:lnSpc>
              <a:defRPr/>
            </a:pPr>
            <a:r>
              <a:rPr lang="en-US" altLang="en-US"/>
              <a:t>Forensic approach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2534391-C27C-42FE-9AC2-215415659D2E}"/>
              </a:ext>
            </a:extLst>
          </p:cNvPr>
          <p:cNvSpPr>
            <a:spLocks noGrp="1" noChangeArrowheads="1"/>
          </p:cNvSpPr>
          <p:nvPr>
            <p:ph type="title"/>
          </p:nvPr>
        </p:nvSpPr>
        <p:spPr>
          <a:xfrm>
            <a:off x="457200" y="277813"/>
            <a:ext cx="8229600" cy="636587"/>
          </a:xfrm>
        </p:spPr>
        <p:txBody>
          <a:bodyPr/>
          <a:lstStyle/>
          <a:p>
            <a:pPr eaLnBrk="1" hangingPunct="1">
              <a:defRPr/>
            </a:pPr>
            <a:r>
              <a:rPr lang="en-US" altLang="en-US" sz="3200"/>
              <a:t>Proving Christianity Is True</a:t>
            </a:r>
          </a:p>
        </p:txBody>
      </p:sp>
      <p:sp>
        <p:nvSpPr>
          <p:cNvPr id="51203" name="Rectangle 3">
            <a:extLst>
              <a:ext uri="{FF2B5EF4-FFF2-40B4-BE49-F238E27FC236}">
                <a16:creationId xmlns:a16="http://schemas.microsoft.com/office/drawing/2014/main" id="{70DA139E-26D3-4B11-B39B-6539DFA52339}"/>
              </a:ext>
            </a:extLst>
          </p:cNvPr>
          <p:cNvSpPr>
            <a:spLocks noGrp="1" noChangeArrowheads="1"/>
          </p:cNvSpPr>
          <p:nvPr>
            <p:ph type="body" idx="1"/>
          </p:nvPr>
        </p:nvSpPr>
        <p:spPr>
          <a:xfrm>
            <a:off x="228600" y="1371600"/>
            <a:ext cx="8686800" cy="4530725"/>
          </a:xfrm>
        </p:spPr>
        <p:txBody>
          <a:bodyPr/>
          <a:lstStyle/>
          <a:p>
            <a:pPr marL="609600" indent="-609600" eaLnBrk="1" hangingPunct="1">
              <a:lnSpc>
                <a:spcPct val="80000"/>
              </a:lnSpc>
              <a:buFont typeface="Wingdings" panose="05000000000000000000" pitchFamily="2" charset="2"/>
              <a:buNone/>
              <a:defRPr/>
            </a:pPr>
            <a:r>
              <a:rPr lang="en-US" altLang="en-US" sz="2800">
                <a:solidFill>
                  <a:srgbClr val="00FF00"/>
                </a:solidFill>
              </a:rPr>
              <a:t>1. The New Testament is historically reliable</a:t>
            </a:r>
          </a:p>
          <a:p>
            <a:pPr marL="609600" indent="-609600" eaLnBrk="1" hangingPunct="1">
              <a:lnSpc>
                <a:spcPct val="80000"/>
              </a:lnSpc>
              <a:buFont typeface="Wingdings" panose="05000000000000000000" pitchFamily="2" charset="2"/>
              <a:buNone/>
              <a:defRPr/>
            </a:pPr>
            <a:r>
              <a:rPr lang="en-US" altLang="en-US" sz="2800"/>
              <a:t>2. The New Testament says Jesus claimed to be God</a:t>
            </a:r>
          </a:p>
          <a:p>
            <a:pPr marL="609600" indent="-609600" eaLnBrk="1" hangingPunct="1">
              <a:lnSpc>
                <a:spcPct val="80000"/>
              </a:lnSpc>
              <a:buFont typeface="Wingdings" panose="05000000000000000000" pitchFamily="2" charset="2"/>
              <a:buNone/>
              <a:defRPr/>
            </a:pPr>
            <a:r>
              <a:rPr lang="en-US" altLang="en-US" sz="2800"/>
              <a:t>3. Jesus’ claim was confirmed by </a:t>
            </a:r>
          </a:p>
          <a:p>
            <a:pPr marL="990600" lvl="1" indent="-533400" eaLnBrk="1" hangingPunct="1">
              <a:lnSpc>
                <a:spcPct val="80000"/>
              </a:lnSpc>
              <a:buFontTx/>
              <a:buNone/>
              <a:defRPr/>
            </a:pPr>
            <a:r>
              <a:rPr lang="en-US" altLang="en-US" sz="2400"/>
              <a:t>Fulfillment of all messianic prophecies</a:t>
            </a:r>
          </a:p>
          <a:p>
            <a:pPr marL="990600" lvl="1" indent="-533400" eaLnBrk="1" hangingPunct="1">
              <a:lnSpc>
                <a:spcPct val="80000"/>
              </a:lnSpc>
              <a:buFontTx/>
              <a:buNone/>
              <a:defRPr/>
            </a:pPr>
            <a:r>
              <a:rPr lang="en-US" altLang="en-US" sz="2400"/>
              <a:t>His sinless and miraculous life</a:t>
            </a:r>
          </a:p>
          <a:p>
            <a:pPr marL="990600" lvl="1" indent="-533400" eaLnBrk="1" hangingPunct="1">
              <a:lnSpc>
                <a:spcPct val="80000"/>
              </a:lnSpc>
              <a:buFontTx/>
              <a:buNone/>
              <a:defRPr/>
            </a:pPr>
            <a:r>
              <a:rPr lang="en-US" altLang="en-US" sz="2400"/>
              <a:t>His prediction and accomplishment of His resurrection</a:t>
            </a:r>
          </a:p>
          <a:p>
            <a:pPr marL="609600" indent="-609600" eaLnBrk="1" hangingPunct="1">
              <a:lnSpc>
                <a:spcPct val="80000"/>
              </a:lnSpc>
              <a:buFont typeface="Wingdings" panose="05000000000000000000" pitchFamily="2" charset="2"/>
              <a:buNone/>
              <a:defRPr/>
            </a:pPr>
            <a:r>
              <a:rPr lang="en-US" altLang="en-US" sz="2800"/>
              <a:t>4. Therefore Jesus is God</a:t>
            </a:r>
          </a:p>
          <a:p>
            <a:pPr marL="609600" indent="-609600" eaLnBrk="1" hangingPunct="1">
              <a:lnSpc>
                <a:spcPct val="80000"/>
              </a:lnSpc>
              <a:buFont typeface="Wingdings" panose="05000000000000000000" pitchFamily="2" charset="2"/>
              <a:buNone/>
              <a:defRPr/>
            </a:pPr>
            <a:r>
              <a:rPr lang="en-US" altLang="en-US" sz="2800"/>
              <a:t>5. Whatever Jesus teaches is true</a:t>
            </a:r>
          </a:p>
          <a:p>
            <a:pPr marL="609600" indent="-609600" eaLnBrk="1" hangingPunct="1">
              <a:lnSpc>
                <a:spcPct val="80000"/>
              </a:lnSpc>
              <a:buFont typeface="Wingdings" panose="05000000000000000000" pitchFamily="2" charset="2"/>
              <a:buNone/>
              <a:defRPr/>
            </a:pPr>
            <a:r>
              <a:rPr lang="en-US" altLang="en-US" sz="2800"/>
              <a:t>6. Jesus taught that the Bible is the Word of God</a:t>
            </a:r>
          </a:p>
          <a:p>
            <a:pPr marL="609600" indent="-609600" eaLnBrk="1" hangingPunct="1">
              <a:lnSpc>
                <a:spcPct val="80000"/>
              </a:lnSpc>
              <a:buFont typeface="Wingdings" panose="05000000000000000000" pitchFamily="2" charset="2"/>
              <a:buNone/>
              <a:defRPr/>
            </a:pPr>
            <a:r>
              <a:rPr lang="en-US" altLang="en-US" sz="2800"/>
              <a:t>7. Therefore the Bible is the Word of God</a:t>
            </a:r>
          </a:p>
          <a:p>
            <a:pPr marL="609600" indent="-609600" eaLnBrk="1" hangingPunct="1">
              <a:lnSpc>
                <a:spcPct val="80000"/>
              </a:lnSpc>
              <a:buFont typeface="Wingdings" panose="05000000000000000000" pitchFamily="2" charset="2"/>
              <a:buNone/>
              <a:defRPr/>
            </a:pPr>
            <a:r>
              <a:rPr lang="en-US" altLang="en-US" sz="2800"/>
              <a:t>8. We must understand and seek to live by the Word of God</a:t>
            </a:r>
          </a:p>
          <a:p>
            <a:pPr marL="609600" indent="-609600" eaLnBrk="1" hangingPunct="1">
              <a:lnSpc>
                <a:spcPct val="80000"/>
              </a:lnSpc>
              <a:defRPr/>
            </a:pPr>
            <a:endParaRPr lang="en-US" alt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4C2A657-5DFF-403F-BDF5-FCD0DBE45FE2}"/>
              </a:ext>
            </a:extLst>
          </p:cNvPr>
          <p:cNvSpPr>
            <a:spLocks noGrp="1" noChangeArrowheads="1"/>
          </p:cNvSpPr>
          <p:nvPr>
            <p:ph type="title"/>
          </p:nvPr>
        </p:nvSpPr>
        <p:spPr/>
        <p:txBody>
          <a:bodyPr/>
          <a:lstStyle/>
          <a:p>
            <a:pPr eaLnBrk="1" hangingPunct="1">
              <a:defRPr/>
            </a:pPr>
            <a:r>
              <a:rPr lang="en-US" altLang="en-US"/>
              <a:t>The Amazing Unity of the Bible</a:t>
            </a:r>
          </a:p>
        </p:txBody>
      </p:sp>
      <p:sp>
        <p:nvSpPr>
          <p:cNvPr id="57347" name="Rectangle 3">
            <a:extLst>
              <a:ext uri="{FF2B5EF4-FFF2-40B4-BE49-F238E27FC236}">
                <a16:creationId xmlns:a16="http://schemas.microsoft.com/office/drawing/2014/main" id="{0F4F357F-A215-40C1-8E95-A99C3D2F1404}"/>
              </a:ext>
            </a:extLst>
          </p:cNvPr>
          <p:cNvSpPr>
            <a:spLocks noGrp="1" noChangeArrowheads="1"/>
          </p:cNvSpPr>
          <p:nvPr>
            <p:ph type="body" idx="1"/>
          </p:nvPr>
        </p:nvSpPr>
        <p:spPr/>
        <p:txBody>
          <a:bodyPr/>
          <a:lstStyle/>
          <a:p>
            <a:pPr eaLnBrk="1" hangingPunct="1">
              <a:defRPr/>
            </a:pPr>
            <a:r>
              <a:rPr lang="en-US" altLang="en-US"/>
              <a:t>Written by about 40 different authors</a:t>
            </a:r>
          </a:p>
          <a:p>
            <a:pPr eaLnBrk="1" hangingPunct="1">
              <a:defRPr/>
            </a:pPr>
            <a:r>
              <a:rPr lang="en-US" altLang="en-US"/>
              <a:t>Over 1500 years</a:t>
            </a:r>
          </a:p>
          <a:p>
            <a:pPr eaLnBrk="1" hangingPunct="1">
              <a:defRPr/>
            </a:pPr>
            <a:r>
              <a:rPr lang="en-US" altLang="en-US"/>
              <a:t>Yet it tells one unified story</a:t>
            </a:r>
          </a:p>
          <a:p>
            <a:pPr lvl="1" eaLnBrk="1" hangingPunct="1">
              <a:defRPr/>
            </a:pPr>
            <a:r>
              <a:rPr lang="en-US" altLang="en-US"/>
              <a:t>Glory of God</a:t>
            </a:r>
          </a:p>
          <a:p>
            <a:pPr lvl="1" eaLnBrk="1" hangingPunct="1">
              <a:defRPr/>
            </a:pPr>
            <a:r>
              <a:rPr lang="en-US" altLang="en-US"/>
              <a:t>God’s plan for the redemption of mankind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DD7B53F-84C5-4491-A197-549FC4731DA5}"/>
              </a:ext>
            </a:extLst>
          </p:cNvPr>
          <p:cNvSpPr>
            <a:spLocks noGrp="1" noChangeArrowheads="1"/>
          </p:cNvSpPr>
          <p:nvPr>
            <p:ph type="title"/>
          </p:nvPr>
        </p:nvSpPr>
        <p:spPr>
          <a:xfrm>
            <a:off x="457200" y="0"/>
            <a:ext cx="8229600" cy="609600"/>
          </a:xfrm>
        </p:spPr>
        <p:txBody>
          <a:bodyPr/>
          <a:lstStyle/>
          <a:p>
            <a:pPr eaLnBrk="1" hangingPunct="1">
              <a:defRPr/>
            </a:pPr>
            <a:r>
              <a:rPr lang="en-US" altLang="en-US"/>
              <a:t>Reliability of NT</a:t>
            </a:r>
          </a:p>
        </p:txBody>
      </p:sp>
      <p:graphicFrame>
        <p:nvGraphicFramePr>
          <p:cNvPr id="52284" name="Group 60">
            <a:extLst>
              <a:ext uri="{FF2B5EF4-FFF2-40B4-BE49-F238E27FC236}">
                <a16:creationId xmlns:a16="http://schemas.microsoft.com/office/drawing/2014/main" id="{8EF197C2-3CCE-489A-95BE-C06967CEB25E}"/>
              </a:ext>
            </a:extLst>
          </p:cNvPr>
          <p:cNvGraphicFramePr>
            <a:graphicFrameLocks noGrp="1"/>
          </p:cNvGraphicFramePr>
          <p:nvPr>
            <p:ph idx="1"/>
          </p:nvPr>
        </p:nvGraphicFramePr>
        <p:xfrm>
          <a:off x="1219200" y="838200"/>
          <a:ext cx="7086600" cy="5608638"/>
        </p:xfrm>
        <a:graphic>
          <a:graphicData uri="http://schemas.openxmlformats.org/drawingml/2006/table">
            <a:tbl>
              <a:tblPr/>
              <a:tblGrid>
                <a:gridCol w="1905000">
                  <a:extLst>
                    <a:ext uri="{9D8B030D-6E8A-4147-A177-3AD203B41FA5}">
                      <a16:colId xmlns:a16="http://schemas.microsoft.com/office/drawing/2014/main" val="3786506916"/>
                    </a:ext>
                  </a:extLst>
                </a:gridCol>
                <a:gridCol w="1371600">
                  <a:extLst>
                    <a:ext uri="{9D8B030D-6E8A-4147-A177-3AD203B41FA5}">
                      <a16:colId xmlns:a16="http://schemas.microsoft.com/office/drawing/2014/main" val="481066146"/>
                    </a:ext>
                  </a:extLst>
                </a:gridCol>
                <a:gridCol w="1219200">
                  <a:extLst>
                    <a:ext uri="{9D8B030D-6E8A-4147-A177-3AD203B41FA5}">
                      <a16:colId xmlns:a16="http://schemas.microsoft.com/office/drawing/2014/main" val="1094931522"/>
                    </a:ext>
                  </a:extLst>
                </a:gridCol>
                <a:gridCol w="1066800">
                  <a:extLst>
                    <a:ext uri="{9D8B030D-6E8A-4147-A177-3AD203B41FA5}">
                      <a16:colId xmlns:a16="http://schemas.microsoft.com/office/drawing/2014/main" val="4280990280"/>
                    </a:ext>
                  </a:extLst>
                </a:gridCol>
                <a:gridCol w="1524000">
                  <a:extLst>
                    <a:ext uri="{9D8B030D-6E8A-4147-A177-3AD203B41FA5}">
                      <a16:colId xmlns:a16="http://schemas.microsoft.com/office/drawing/2014/main" val="2684718835"/>
                    </a:ext>
                  </a:extLst>
                </a:gridCol>
              </a:tblGrid>
              <a:tr h="70108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Author/ Book</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Date Written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Earliest Copies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Time Gap</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Number of Copies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440889810"/>
                  </a:ext>
                </a:extLst>
              </a:tr>
              <a:tr h="70108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Herodotus </a:t>
                      </a:r>
                      <a:r>
                        <a:rPr kumimoji="0" lang="en-US" altLang="en-US" sz="2000" b="0" i="1"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History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480-425BC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AD 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1350 years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4043366176"/>
                  </a:ext>
                </a:extLst>
              </a:tr>
              <a:tr h="70108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Thucydides </a:t>
                      </a:r>
                      <a:r>
                        <a:rPr kumimoji="0" lang="en-US" altLang="en-US" sz="2000" b="0" i="1"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History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460-400 BC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AD 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1300 years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3234843506"/>
                  </a:ext>
                </a:extLst>
              </a:tr>
              <a:tr h="70108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Demosthenes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300 BC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AD 1100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1400 years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200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325724099"/>
                  </a:ext>
                </a:extLst>
              </a:tr>
              <a:tr h="70108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Plato</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400 BC</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AD 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1300 years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3439135534"/>
                  </a:ext>
                </a:extLst>
              </a:tr>
              <a:tr h="70108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Tacitus </a:t>
                      </a:r>
                      <a:r>
                        <a:rPr kumimoji="0" lang="en-US" altLang="en-US" sz="2000" b="0" i="1"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Annals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AD 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AD 1100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1000 years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20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425279380"/>
                  </a:ext>
                </a:extLst>
              </a:tr>
              <a:tr h="70108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Pliny </a:t>
                      </a:r>
                      <a:r>
                        <a:rPr kumimoji="0" lang="en-US" altLang="en-US" sz="2000" b="0" i="1"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Natural History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AD 61-113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AD 850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750 years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2079902659"/>
                  </a:ext>
                </a:extLst>
              </a:tr>
              <a:tr h="70108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New Testament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AD 50-100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AD 114-250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50-150 years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tabLst/>
                      </a:pPr>
                      <a:r>
                        <a:rPr kumimoji="0" lang="en-US" altLang="en-US" sz="20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rPr>
                        <a:t>5366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270335068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179DB472-4893-445A-B987-F354E6D18574}"/>
              </a:ext>
            </a:extLst>
          </p:cNvPr>
          <p:cNvSpPr>
            <a:spLocks noGrp="1" noChangeArrowheads="1"/>
          </p:cNvSpPr>
          <p:nvPr>
            <p:ph type="title"/>
          </p:nvPr>
        </p:nvSpPr>
        <p:spPr>
          <a:xfrm>
            <a:off x="457200" y="277813"/>
            <a:ext cx="8229600" cy="639762"/>
          </a:xfrm>
        </p:spPr>
        <p:txBody>
          <a:bodyPr/>
          <a:lstStyle/>
          <a:p>
            <a:pPr eaLnBrk="1" hangingPunct="1">
              <a:defRPr/>
            </a:pPr>
            <a:r>
              <a:rPr lang="en-US" altLang="en-US"/>
              <a:t>Reliability of the NT</a:t>
            </a:r>
          </a:p>
        </p:txBody>
      </p:sp>
      <p:sp>
        <p:nvSpPr>
          <p:cNvPr id="54275" name="Rectangle 3">
            <a:extLst>
              <a:ext uri="{FF2B5EF4-FFF2-40B4-BE49-F238E27FC236}">
                <a16:creationId xmlns:a16="http://schemas.microsoft.com/office/drawing/2014/main" id="{EB0FB208-8760-4E10-A986-E1EBF6B55E57}"/>
              </a:ext>
            </a:extLst>
          </p:cNvPr>
          <p:cNvSpPr>
            <a:spLocks noGrp="1" noChangeArrowheads="1"/>
          </p:cNvSpPr>
          <p:nvPr>
            <p:ph type="body" idx="1"/>
          </p:nvPr>
        </p:nvSpPr>
        <p:spPr>
          <a:xfrm>
            <a:off x="457200" y="1066800"/>
            <a:ext cx="8229600" cy="5059363"/>
          </a:xfrm>
        </p:spPr>
        <p:txBody>
          <a:bodyPr/>
          <a:lstStyle/>
          <a:p>
            <a:pPr eaLnBrk="1" hangingPunct="1">
              <a:defRPr/>
            </a:pPr>
            <a:r>
              <a:rPr lang="en-US" altLang="en-US" sz="2800"/>
              <a:t>We have early manuscript copies dating 25-150 years after the originals</a:t>
            </a:r>
          </a:p>
          <a:p>
            <a:pPr eaLnBrk="1" hangingPunct="1">
              <a:defRPr/>
            </a:pPr>
            <a:r>
              <a:rPr lang="en-US" altLang="en-US" sz="2800"/>
              <a:t>We have thousands of manuscripts</a:t>
            </a:r>
          </a:p>
          <a:p>
            <a:pPr eaLnBrk="1" hangingPunct="1">
              <a:defRPr/>
            </a:pPr>
            <a:r>
              <a:rPr lang="en-US" altLang="en-US" sz="2800"/>
              <a:t>We have consistent manuscripts: 99.5% accurate</a:t>
            </a:r>
          </a:p>
          <a:p>
            <a:pPr eaLnBrk="1" hangingPunct="1">
              <a:defRPr/>
            </a:pPr>
            <a:r>
              <a:rPr lang="en-US" altLang="en-US" sz="2800"/>
              <a:t>The early church fathers corroborate the Bible</a:t>
            </a:r>
          </a:p>
          <a:p>
            <a:pPr lvl="1" eaLnBrk="1" hangingPunct="1">
              <a:defRPr/>
            </a:pPr>
            <a:r>
              <a:rPr lang="en-US" altLang="en-US" sz="2400"/>
              <a:t>They quote the Bible 36,289 times</a:t>
            </a:r>
          </a:p>
          <a:p>
            <a:pPr lvl="1" eaLnBrk="1" hangingPunct="1">
              <a:defRPr/>
            </a:pPr>
            <a:r>
              <a:rPr lang="en-US" altLang="en-US" sz="2400"/>
              <a:t>The entire NT is quoted except for 11 verses</a:t>
            </a:r>
          </a:p>
          <a:p>
            <a:pPr eaLnBrk="1" hangingPunct="1">
              <a:buFont typeface="Wingdings" panose="05000000000000000000" pitchFamily="2" charset="2"/>
              <a:buNone/>
              <a:defRPr/>
            </a:pPr>
            <a:endParaRPr lang="en-US" altLang="en-US" sz="2800"/>
          </a:p>
          <a:p>
            <a:pPr eaLnBrk="1" hangingPunct="1">
              <a:defRPr/>
            </a:pPr>
            <a:r>
              <a:rPr lang="en-US" altLang="en-US" sz="2800"/>
              <a:t>Leads to conclusion: Our NT is an accurate copy of the first century original.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435106E-B0AD-48AB-A7F7-DF75B672F14B}"/>
              </a:ext>
            </a:extLst>
          </p:cNvPr>
          <p:cNvSpPr>
            <a:spLocks noGrp="1" noChangeArrowheads="1"/>
          </p:cNvSpPr>
          <p:nvPr>
            <p:ph type="body" idx="1"/>
          </p:nvPr>
        </p:nvSpPr>
        <p:spPr>
          <a:xfrm>
            <a:off x="457200" y="1600200"/>
            <a:ext cx="8458200" cy="4525963"/>
          </a:xfrm>
        </p:spPr>
        <p:txBody>
          <a:bodyPr/>
          <a:lstStyle/>
          <a:p>
            <a:pPr eaLnBrk="1" hangingPunct="1">
              <a:buFont typeface="Wingdings" panose="05000000000000000000" pitchFamily="2" charset="2"/>
              <a:buNone/>
              <a:defRPr/>
            </a:pPr>
            <a:r>
              <a:rPr lang="en-US" altLang="en-US" sz="2000"/>
              <a:t>	Noted historian William Ramsay had this to say about his investigation into the accuracy of the book of Acts:</a:t>
            </a:r>
          </a:p>
          <a:p>
            <a:pPr eaLnBrk="1" hangingPunct="1">
              <a:buFont typeface="Wingdings" panose="05000000000000000000" pitchFamily="2" charset="2"/>
              <a:buNone/>
              <a:defRPr/>
            </a:pPr>
            <a:endParaRPr lang="en-US" altLang="en-US" sz="2000"/>
          </a:p>
          <a:p>
            <a:pPr eaLnBrk="1" hangingPunct="1">
              <a:buFont typeface="Wingdings" panose="05000000000000000000" pitchFamily="2" charset="2"/>
              <a:buNone/>
              <a:defRPr/>
            </a:pPr>
            <a:r>
              <a:rPr lang="en-US" altLang="en-US" sz="2000"/>
              <a:t>	</a:t>
            </a:r>
            <a:r>
              <a:rPr lang="en-US" altLang="en-US" sz="2000">
                <a:solidFill>
                  <a:srgbClr val="FFFF99"/>
                </a:solidFill>
              </a:rPr>
              <a:t>“I may fairly claim to have entered on this investigation without any prejudice in favour of 	the conclusion which I shall now attempt to justify to the reader.  On the contrary, I began with a mind unfavourable to it . . . but more recently I found myself often brought in contact with the book of Acts as an authority for the topography, antiquities, and society of Asia Minor. It was  gradually borne in upon me that in various details the narrative showed marvelous truth.”</a:t>
            </a:r>
          </a:p>
          <a:p>
            <a:pPr eaLnBrk="1" hangingPunct="1">
              <a:buFont typeface="Wingdings" panose="05000000000000000000" pitchFamily="2" charset="2"/>
              <a:buNone/>
              <a:defRPr/>
            </a:pPr>
            <a:r>
              <a:rPr lang="en-US" altLang="en-US" sz="2000"/>
              <a:t>		 W. Ramsay, </a:t>
            </a:r>
            <a:r>
              <a:rPr lang="en-US" altLang="en-US" sz="2000" i="1"/>
              <a:t>St. Paul the Traveler and the Roman Citizen</a:t>
            </a:r>
            <a:endParaRPr lang="en-US" altLang="en-US" sz="2000"/>
          </a:p>
        </p:txBody>
      </p:sp>
      <p:sp>
        <p:nvSpPr>
          <p:cNvPr id="53251" name="Rectangle 3">
            <a:extLst>
              <a:ext uri="{FF2B5EF4-FFF2-40B4-BE49-F238E27FC236}">
                <a16:creationId xmlns:a16="http://schemas.microsoft.com/office/drawing/2014/main" id="{346014AF-3819-45D3-B03F-137465B2E484}"/>
              </a:ext>
            </a:extLst>
          </p:cNvPr>
          <p:cNvSpPr>
            <a:spLocks noGrp="1" noRot="1" noChangeArrowheads="1"/>
          </p:cNvSpPr>
          <p:nvPr>
            <p:ph type="title"/>
          </p:nvPr>
        </p:nvSpPr>
        <p:spPr/>
        <p:txBody>
          <a:bodyPr/>
          <a:lstStyle/>
          <a:p>
            <a:pPr eaLnBrk="1" hangingPunct="1">
              <a:defRPr/>
            </a:pPr>
            <a:r>
              <a:rPr lang="en-US" altLang="en-US"/>
              <a:t>Archaeology and the 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11AD1C9-64F1-45C8-B7F5-0A77C0233228}"/>
              </a:ext>
            </a:extLst>
          </p:cNvPr>
          <p:cNvSpPr>
            <a:spLocks noGrp="1" noChangeArrowheads="1"/>
          </p:cNvSpPr>
          <p:nvPr>
            <p:ph type="title"/>
          </p:nvPr>
        </p:nvSpPr>
        <p:spPr/>
        <p:txBody>
          <a:bodyPr/>
          <a:lstStyle/>
          <a:p>
            <a:pPr eaLnBrk="1" hangingPunct="1">
              <a:defRPr/>
            </a:pPr>
            <a:r>
              <a:rPr lang="en-US" altLang="en-US"/>
              <a:t>Archaeology and the Bible</a:t>
            </a:r>
          </a:p>
        </p:txBody>
      </p:sp>
      <p:sp>
        <p:nvSpPr>
          <p:cNvPr id="59395" name="Rectangle 3">
            <a:extLst>
              <a:ext uri="{FF2B5EF4-FFF2-40B4-BE49-F238E27FC236}">
                <a16:creationId xmlns:a16="http://schemas.microsoft.com/office/drawing/2014/main" id="{7BCCC459-F392-461E-9B01-1F3F6927AC5C}"/>
              </a:ext>
            </a:extLst>
          </p:cNvPr>
          <p:cNvSpPr>
            <a:spLocks noGrp="1" noChangeArrowheads="1"/>
          </p:cNvSpPr>
          <p:nvPr>
            <p:ph type="body" idx="1"/>
          </p:nvPr>
        </p:nvSpPr>
        <p:spPr>
          <a:xfrm>
            <a:off x="457200" y="1600200"/>
            <a:ext cx="8305800" cy="4530725"/>
          </a:xfrm>
        </p:spPr>
        <p:txBody>
          <a:bodyPr/>
          <a:lstStyle/>
          <a:p>
            <a:pPr marL="0" indent="0" eaLnBrk="1" hangingPunct="1">
              <a:buFont typeface="Wingdings" panose="05000000000000000000" pitchFamily="2" charset="2"/>
              <a:buNone/>
              <a:defRPr/>
            </a:pPr>
            <a:r>
              <a:rPr lang="en-US" altLang="en-US" sz="2800"/>
              <a:t>“it may be stated categorically that no archaeological discovery has ever controverted a biblical reference. Scores of archaeological findings have been made which confirm in clear outline or exact detail historical statements in the Bible.”		</a:t>
            </a:r>
            <a:br>
              <a:rPr lang="en-US" altLang="en-US" sz="2800"/>
            </a:br>
            <a:r>
              <a:rPr lang="en-US" altLang="en-US" sz="2800"/>
              <a:t>					~Nelson Glueck, </a:t>
            </a:r>
          </a:p>
          <a:p>
            <a:pPr marL="0" indent="0" algn="r" eaLnBrk="1" hangingPunct="1">
              <a:buFont typeface="Wingdings" panose="05000000000000000000" pitchFamily="2" charset="2"/>
              <a:buNone/>
              <a:defRPr/>
            </a:pPr>
            <a:r>
              <a:rPr lang="en-US" altLang="en-US" sz="1800">
                <a:latin typeface="Times New Roman" panose="02020603050405020304" pitchFamily="18" charset="0"/>
              </a:rPr>
              <a:t>archaeologist who excavated over a thousand sites in the Middle East</a:t>
            </a:r>
          </a:p>
          <a:p>
            <a:pPr marL="0" indent="0" algn="r" eaLnBrk="1" hangingPunct="1">
              <a:buFont typeface="Wingdings" panose="05000000000000000000" pitchFamily="2" charset="2"/>
              <a:buNone/>
              <a:defRPr/>
            </a:pPr>
            <a:r>
              <a:rPr lang="en-US" altLang="en-US" sz="1800">
                <a:latin typeface="Times New Roman" panose="02020603050405020304" pitchFamily="18" charset="0"/>
              </a:rPr>
              <a:t> </a:t>
            </a:r>
            <a:r>
              <a:rPr lang="en-US" altLang="en-US" sz="1800" i="1">
                <a:latin typeface="Times New Roman" panose="02020603050405020304" pitchFamily="18" charset="0"/>
              </a:rPr>
              <a:t>Rivers in the Desert: History of Negev</a:t>
            </a:r>
            <a:r>
              <a:rPr lang="en-US" altLang="en-US" sz="1800">
                <a:latin typeface="Times New Roman" panose="02020603050405020304" pitchFamily="18" charset="0"/>
              </a:rPr>
              <a:t>, 31.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2FD79BA-825A-4229-982F-92D854AED8D6}"/>
              </a:ext>
            </a:extLst>
          </p:cNvPr>
          <p:cNvSpPr>
            <a:spLocks noGrp="1" noChangeArrowheads="1"/>
          </p:cNvSpPr>
          <p:nvPr>
            <p:ph type="title"/>
          </p:nvPr>
        </p:nvSpPr>
        <p:spPr/>
        <p:txBody>
          <a:bodyPr/>
          <a:lstStyle/>
          <a:p>
            <a:pPr eaLnBrk="1" hangingPunct="1">
              <a:defRPr/>
            </a:pPr>
            <a:r>
              <a:rPr lang="en-US" altLang="en-US"/>
              <a:t>Simon Greenleaf</a:t>
            </a:r>
          </a:p>
        </p:txBody>
      </p:sp>
      <p:sp>
        <p:nvSpPr>
          <p:cNvPr id="56323" name="Rectangle 3">
            <a:extLst>
              <a:ext uri="{FF2B5EF4-FFF2-40B4-BE49-F238E27FC236}">
                <a16:creationId xmlns:a16="http://schemas.microsoft.com/office/drawing/2014/main" id="{227CAAA6-A8CA-40E9-8B68-211F6D4614F8}"/>
              </a:ext>
            </a:extLst>
          </p:cNvPr>
          <p:cNvSpPr>
            <a:spLocks noGrp="1" noChangeArrowheads="1"/>
          </p:cNvSpPr>
          <p:nvPr>
            <p:ph type="body" idx="1"/>
          </p:nvPr>
        </p:nvSpPr>
        <p:spPr/>
        <p:txBody>
          <a:bodyPr/>
          <a:lstStyle/>
          <a:p>
            <a:pPr eaLnBrk="1" hangingPunct="1">
              <a:defRPr/>
            </a:pPr>
            <a:r>
              <a:rPr lang="en-US" altLang="en-US" sz="2800"/>
              <a:t>Great Jewish Law Professor at Harvard</a:t>
            </a:r>
          </a:p>
          <a:p>
            <a:pPr eaLnBrk="1" hangingPunct="1">
              <a:defRPr/>
            </a:pPr>
            <a:r>
              <a:rPr lang="en-US" altLang="en-US" sz="2800"/>
              <a:t>Expert on legal evidence</a:t>
            </a:r>
          </a:p>
          <a:p>
            <a:pPr eaLnBrk="1" hangingPunct="1">
              <a:defRPr/>
            </a:pPr>
            <a:r>
              <a:rPr lang="en-US" altLang="en-US" sz="2800"/>
              <a:t>Wrote “</a:t>
            </a:r>
            <a:r>
              <a:rPr lang="en-US" altLang="en-US" sz="2800" i="1"/>
              <a:t>A Treatise on the Law of Evidences</a:t>
            </a:r>
            <a:r>
              <a:rPr lang="en-US" altLang="en-US" sz="2800"/>
              <a:t>”</a:t>
            </a:r>
          </a:p>
          <a:p>
            <a:pPr lvl="1" eaLnBrk="1" hangingPunct="1">
              <a:defRPr/>
            </a:pPr>
            <a:r>
              <a:rPr lang="en-US" altLang="en-US" sz="2400"/>
              <a:t>Described means for testing the authenticity of documents and witnesses</a:t>
            </a:r>
          </a:p>
          <a:p>
            <a:pPr eaLnBrk="1" hangingPunct="1">
              <a:defRPr/>
            </a:pPr>
            <a:r>
              <a:rPr lang="en-US" altLang="en-US" sz="2800"/>
              <a:t>Applied legal rules to the New Testament</a:t>
            </a:r>
          </a:p>
          <a:p>
            <a:pPr lvl="1" eaLnBrk="1" hangingPunct="1">
              <a:defRPr/>
            </a:pPr>
            <a:r>
              <a:rPr lang="en-US" altLang="en-US" sz="2400"/>
              <a:t>Wrote </a:t>
            </a:r>
            <a:r>
              <a:rPr lang="en-US" altLang="en-US" sz="2400" i="1"/>
              <a:t>“The Testimony of the Evangelists” which defends the authenticity of the New Testament</a:t>
            </a:r>
          </a:p>
          <a:p>
            <a:pPr eaLnBrk="1" hangingPunct="1">
              <a:buFont typeface="Wingdings" panose="05000000000000000000" pitchFamily="2" charset="2"/>
              <a:buNone/>
              <a:defRPr/>
            </a:pPr>
            <a:endParaRPr lang="en-US" altLang="en-US"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647DB41-B44F-41FF-8707-C33FACBC62CA}"/>
              </a:ext>
            </a:extLst>
          </p:cNvPr>
          <p:cNvSpPr>
            <a:spLocks noGrp="1" noChangeArrowheads="1"/>
          </p:cNvSpPr>
          <p:nvPr>
            <p:ph type="title"/>
          </p:nvPr>
        </p:nvSpPr>
        <p:spPr>
          <a:xfrm>
            <a:off x="457200" y="277813"/>
            <a:ext cx="8229600" cy="636587"/>
          </a:xfrm>
        </p:spPr>
        <p:txBody>
          <a:bodyPr/>
          <a:lstStyle/>
          <a:p>
            <a:pPr eaLnBrk="1" hangingPunct="1">
              <a:defRPr/>
            </a:pPr>
            <a:r>
              <a:rPr lang="en-US" altLang="en-US" sz="3200"/>
              <a:t>Proving Christianity Is True</a:t>
            </a:r>
          </a:p>
        </p:txBody>
      </p:sp>
      <p:sp>
        <p:nvSpPr>
          <p:cNvPr id="62467" name="Rectangle 3">
            <a:extLst>
              <a:ext uri="{FF2B5EF4-FFF2-40B4-BE49-F238E27FC236}">
                <a16:creationId xmlns:a16="http://schemas.microsoft.com/office/drawing/2014/main" id="{42C69B39-7B35-4369-BC8D-F752E437F337}"/>
              </a:ext>
            </a:extLst>
          </p:cNvPr>
          <p:cNvSpPr>
            <a:spLocks noGrp="1" noChangeArrowheads="1"/>
          </p:cNvSpPr>
          <p:nvPr>
            <p:ph type="body" idx="1"/>
          </p:nvPr>
        </p:nvSpPr>
        <p:spPr>
          <a:xfrm>
            <a:off x="228600" y="1371600"/>
            <a:ext cx="8686800" cy="4530725"/>
          </a:xfrm>
        </p:spPr>
        <p:txBody>
          <a:bodyPr/>
          <a:lstStyle/>
          <a:p>
            <a:pPr marL="609600" indent="-609600" eaLnBrk="1" hangingPunct="1">
              <a:lnSpc>
                <a:spcPct val="80000"/>
              </a:lnSpc>
              <a:buFont typeface="Wingdings" panose="05000000000000000000" pitchFamily="2" charset="2"/>
              <a:buNone/>
              <a:defRPr/>
            </a:pPr>
            <a:r>
              <a:rPr lang="en-US" altLang="en-US" sz="2800"/>
              <a:t>1. The New Testament is historically reliable</a:t>
            </a:r>
          </a:p>
          <a:p>
            <a:pPr marL="609600" indent="-609600" eaLnBrk="1" hangingPunct="1">
              <a:lnSpc>
                <a:spcPct val="80000"/>
              </a:lnSpc>
              <a:buFont typeface="Wingdings" panose="05000000000000000000" pitchFamily="2" charset="2"/>
              <a:buNone/>
              <a:defRPr/>
            </a:pPr>
            <a:r>
              <a:rPr lang="en-US" altLang="en-US" sz="2800"/>
              <a:t>2. </a:t>
            </a:r>
            <a:r>
              <a:rPr lang="en-US" altLang="en-US" sz="2800">
                <a:solidFill>
                  <a:srgbClr val="00FF00"/>
                </a:solidFill>
              </a:rPr>
              <a:t>The New Testament says Jesus claimed to be God</a:t>
            </a:r>
          </a:p>
          <a:p>
            <a:pPr marL="609600" indent="-609600" eaLnBrk="1" hangingPunct="1">
              <a:lnSpc>
                <a:spcPct val="80000"/>
              </a:lnSpc>
              <a:buFont typeface="Wingdings" panose="05000000000000000000" pitchFamily="2" charset="2"/>
              <a:buNone/>
              <a:defRPr/>
            </a:pPr>
            <a:r>
              <a:rPr lang="en-US" altLang="en-US" sz="2800"/>
              <a:t>3. Jesus’ claim was confirmed by </a:t>
            </a:r>
          </a:p>
          <a:p>
            <a:pPr marL="990600" lvl="1" indent="-533400" eaLnBrk="1" hangingPunct="1">
              <a:lnSpc>
                <a:spcPct val="80000"/>
              </a:lnSpc>
              <a:buFontTx/>
              <a:buNone/>
              <a:defRPr/>
            </a:pPr>
            <a:r>
              <a:rPr lang="en-US" altLang="en-US" sz="2400"/>
              <a:t>Fulfillment of all messianic prophecies</a:t>
            </a:r>
          </a:p>
          <a:p>
            <a:pPr marL="990600" lvl="1" indent="-533400" eaLnBrk="1" hangingPunct="1">
              <a:lnSpc>
                <a:spcPct val="80000"/>
              </a:lnSpc>
              <a:buFontTx/>
              <a:buNone/>
              <a:defRPr/>
            </a:pPr>
            <a:r>
              <a:rPr lang="en-US" altLang="en-US" sz="2400"/>
              <a:t>His sinless and miraculous life</a:t>
            </a:r>
          </a:p>
          <a:p>
            <a:pPr marL="990600" lvl="1" indent="-533400" eaLnBrk="1" hangingPunct="1">
              <a:lnSpc>
                <a:spcPct val="80000"/>
              </a:lnSpc>
              <a:buFontTx/>
              <a:buNone/>
              <a:defRPr/>
            </a:pPr>
            <a:r>
              <a:rPr lang="en-US" altLang="en-US" sz="2400"/>
              <a:t>His prediction and accomplishment of His resurrection</a:t>
            </a:r>
          </a:p>
          <a:p>
            <a:pPr marL="609600" indent="-609600" eaLnBrk="1" hangingPunct="1">
              <a:lnSpc>
                <a:spcPct val="80000"/>
              </a:lnSpc>
              <a:buFont typeface="Wingdings" panose="05000000000000000000" pitchFamily="2" charset="2"/>
              <a:buNone/>
              <a:defRPr/>
            </a:pPr>
            <a:r>
              <a:rPr lang="en-US" altLang="en-US" sz="2800"/>
              <a:t>4. Therefore Jesus is God</a:t>
            </a:r>
          </a:p>
          <a:p>
            <a:pPr marL="609600" indent="-609600" eaLnBrk="1" hangingPunct="1">
              <a:lnSpc>
                <a:spcPct val="80000"/>
              </a:lnSpc>
              <a:buFont typeface="Wingdings" panose="05000000000000000000" pitchFamily="2" charset="2"/>
              <a:buNone/>
              <a:defRPr/>
            </a:pPr>
            <a:r>
              <a:rPr lang="en-US" altLang="en-US" sz="2800"/>
              <a:t>5. Whatever Jesus teaches is true</a:t>
            </a:r>
          </a:p>
          <a:p>
            <a:pPr marL="609600" indent="-609600" eaLnBrk="1" hangingPunct="1">
              <a:lnSpc>
                <a:spcPct val="80000"/>
              </a:lnSpc>
              <a:buFont typeface="Wingdings" panose="05000000000000000000" pitchFamily="2" charset="2"/>
              <a:buNone/>
              <a:defRPr/>
            </a:pPr>
            <a:r>
              <a:rPr lang="en-US" altLang="en-US" sz="2800"/>
              <a:t>6. Jesus taught that the Bible is the Word of God</a:t>
            </a:r>
          </a:p>
          <a:p>
            <a:pPr marL="609600" indent="-609600" eaLnBrk="1" hangingPunct="1">
              <a:lnSpc>
                <a:spcPct val="80000"/>
              </a:lnSpc>
              <a:buFont typeface="Wingdings" panose="05000000000000000000" pitchFamily="2" charset="2"/>
              <a:buNone/>
              <a:defRPr/>
            </a:pPr>
            <a:r>
              <a:rPr lang="en-US" altLang="en-US" sz="2800"/>
              <a:t>7. Therefore the Bible is the Word of God</a:t>
            </a:r>
          </a:p>
          <a:p>
            <a:pPr marL="609600" indent="-609600" eaLnBrk="1" hangingPunct="1">
              <a:lnSpc>
                <a:spcPct val="80000"/>
              </a:lnSpc>
              <a:buFont typeface="Wingdings" panose="05000000000000000000" pitchFamily="2" charset="2"/>
              <a:buNone/>
              <a:defRPr/>
            </a:pPr>
            <a:r>
              <a:rPr lang="en-US" altLang="en-US" sz="2800"/>
              <a:t>8. We must understand and seek to live by the Word of God</a:t>
            </a:r>
          </a:p>
          <a:p>
            <a:pPr marL="609600" indent="-609600" eaLnBrk="1" hangingPunct="1">
              <a:lnSpc>
                <a:spcPct val="80000"/>
              </a:lnSpc>
              <a:defRPr/>
            </a:pPr>
            <a:endParaRPr lang="en-US" altLang="en-US" sz="2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A9FDFC3-A17F-4AB0-8306-7A98C5290B7F}"/>
              </a:ext>
            </a:extLst>
          </p:cNvPr>
          <p:cNvSpPr>
            <a:spLocks noGrp="1" noChangeArrowheads="1"/>
          </p:cNvSpPr>
          <p:nvPr>
            <p:ph type="title"/>
          </p:nvPr>
        </p:nvSpPr>
        <p:spPr>
          <a:xfrm>
            <a:off x="457200" y="304800"/>
            <a:ext cx="8229600" cy="838200"/>
          </a:xfrm>
        </p:spPr>
        <p:txBody>
          <a:bodyPr/>
          <a:lstStyle/>
          <a:p>
            <a:pPr eaLnBrk="1" hangingPunct="1">
              <a:defRPr/>
            </a:pPr>
            <a:r>
              <a:rPr lang="en-US" altLang="en-US"/>
              <a:t>Jesus Claimed to be God</a:t>
            </a:r>
          </a:p>
        </p:txBody>
      </p:sp>
      <p:sp>
        <p:nvSpPr>
          <p:cNvPr id="69635" name="Rectangle 3">
            <a:extLst>
              <a:ext uri="{FF2B5EF4-FFF2-40B4-BE49-F238E27FC236}">
                <a16:creationId xmlns:a16="http://schemas.microsoft.com/office/drawing/2014/main" id="{BA542546-4B25-43A4-B430-2BE96AC13A48}"/>
              </a:ext>
            </a:extLst>
          </p:cNvPr>
          <p:cNvSpPr>
            <a:spLocks noGrp="1" noChangeArrowheads="1"/>
          </p:cNvSpPr>
          <p:nvPr>
            <p:ph type="body" idx="1"/>
          </p:nvPr>
        </p:nvSpPr>
        <p:spPr>
          <a:xfrm>
            <a:off x="457200" y="1143000"/>
            <a:ext cx="8229600" cy="5334000"/>
          </a:xfrm>
        </p:spPr>
        <p:txBody>
          <a:bodyPr/>
          <a:lstStyle/>
          <a:p>
            <a:pPr eaLnBrk="1" hangingPunct="1">
              <a:lnSpc>
                <a:spcPct val="90000"/>
              </a:lnSpc>
              <a:buFont typeface="Wingdings" panose="05000000000000000000" pitchFamily="2" charset="2"/>
              <a:buNone/>
              <a:defRPr/>
            </a:pPr>
            <a:r>
              <a:rPr lang="en-US" altLang="en-US" sz="2800"/>
              <a:t>John 8:56-9</a:t>
            </a:r>
          </a:p>
          <a:p>
            <a:pPr eaLnBrk="1" hangingPunct="1">
              <a:lnSpc>
                <a:spcPct val="90000"/>
              </a:lnSpc>
              <a:buFont typeface="Wingdings" panose="05000000000000000000" pitchFamily="2" charset="2"/>
              <a:buNone/>
              <a:defRPr/>
            </a:pPr>
            <a:r>
              <a:rPr lang="en-US" altLang="en-US" sz="2800"/>
              <a:t>	</a:t>
            </a:r>
            <a:r>
              <a:rPr lang="en-US" altLang="en-US" sz="2800">
                <a:solidFill>
                  <a:srgbClr val="FF3300"/>
                </a:solidFill>
              </a:rPr>
              <a:t>“Your father Abraham rejoiced that he would see my day. He saw it and was glad.”</a:t>
            </a:r>
            <a:r>
              <a:rPr lang="en-US" altLang="en-US" sz="2800"/>
              <a:t> So the Jews said to him, </a:t>
            </a:r>
            <a:r>
              <a:rPr lang="en-US" altLang="en-US" sz="2800">
                <a:solidFill>
                  <a:srgbClr val="FF3300"/>
                </a:solidFill>
              </a:rPr>
              <a:t>“You are not yet fifty years old, and have you seen Abraham?”</a:t>
            </a:r>
            <a:r>
              <a:rPr lang="en-US" altLang="en-US" sz="2800"/>
              <a:t> Jesus said to them, </a:t>
            </a:r>
            <a:r>
              <a:rPr lang="en-US" altLang="en-US" sz="2800">
                <a:solidFill>
                  <a:srgbClr val="FF3300"/>
                </a:solidFill>
              </a:rPr>
              <a:t>“Truly, truly, I say to you, before Abraham was, I am.</a:t>
            </a:r>
            <a:r>
              <a:rPr lang="en-US" altLang="en-US" sz="2800"/>
              <a:t>” So they picked up stones to throw at him, but Jesus hid himself and went out of the temple. </a:t>
            </a:r>
          </a:p>
          <a:p>
            <a:pPr eaLnBrk="1" hangingPunct="1">
              <a:lnSpc>
                <a:spcPct val="90000"/>
              </a:lnSpc>
              <a:buFont typeface="Wingdings" panose="05000000000000000000" pitchFamily="2" charset="2"/>
              <a:buNone/>
              <a:defRPr/>
            </a:pPr>
            <a:r>
              <a:rPr lang="en-US" altLang="en-US" sz="2400" i="1"/>
              <a:t>Compare to OT </a:t>
            </a:r>
            <a:r>
              <a:rPr lang="en-US" altLang="en-US" sz="2400"/>
              <a:t>Exo 3:14</a:t>
            </a:r>
            <a:r>
              <a:rPr lang="en-US" altLang="en-US" sz="2800"/>
              <a:t>  </a:t>
            </a:r>
          </a:p>
          <a:p>
            <a:pPr eaLnBrk="1" hangingPunct="1">
              <a:lnSpc>
                <a:spcPct val="90000"/>
              </a:lnSpc>
              <a:buFont typeface="Wingdings" panose="05000000000000000000" pitchFamily="2" charset="2"/>
              <a:buNone/>
              <a:defRPr/>
            </a:pPr>
            <a:r>
              <a:rPr lang="en-US" altLang="en-US" sz="280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AD538A1-ADA9-4EE8-B68C-D5823B351054}"/>
              </a:ext>
            </a:extLst>
          </p:cNvPr>
          <p:cNvSpPr>
            <a:spLocks noGrp="1" noChangeArrowheads="1"/>
          </p:cNvSpPr>
          <p:nvPr>
            <p:ph type="title"/>
          </p:nvPr>
        </p:nvSpPr>
        <p:spPr/>
        <p:txBody>
          <a:bodyPr/>
          <a:lstStyle/>
          <a:p>
            <a:pPr eaLnBrk="1" hangingPunct="1">
              <a:defRPr/>
            </a:pPr>
            <a:r>
              <a:rPr lang="en-US" altLang="en-US"/>
              <a:t>Jesus Said: </a:t>
            </a:r>
          </a:p>
        </p:txBody>
      </p:sp>
      <p:sp>
        <p:nvSpPr>
          <p:cNvPr id="31747" name="Rectangle 3">
            <a:extLst>
              <a:ext uri="{FF2B5EF4-FFF2-40B4-BE49-F238E27FC236}">
                <a16:creationId xmlns:a16="http://schemas.microsoft.com/office/drawing/2014/main" id="{ED17D39B-79A6-465D-8B86-5956F3942DE2}"/>
              </a:ext>
            </a:extLst>
          </p:cNvPr>
          <p:cNvSpPr>
            <a:spLocks noGrp="1" noChangeArrowheads="1"/>
          </p:cNvSpPr>
          <p:nvPr>
            <p:ph type="body" idx="1"/>
          </p:nvPr>
        </p:nvSpPr>
        <p:spPr>
          <a:xfrm>
            <a:off x="228600" y="2286000"/>
            <a:ext cx="8915400" cy="3124200"/>
          </a:xfrm>
        </p:spPr>
        <p:txBody>
          <a:bodyPr/>
          <a:lstStyle/>
          <a:p>
            <a:pPr eaLnBrk="1" hangingPunct="1">
              <a:buFont typeface="Wingdings" panose="05000000000000000000" pitchFamily="2" charset="2"/>
              <a:buNone/>
              <a:defRPr/>
            </a:pPr>
            <a:r>
              <a:rPr lang="en-US" altLang="en-US" sz="4800"/>
              <a:t>	</a:t>
            </a:r>
            <a:r>
              <a:rPr lang="en-US" altLang="en-US" sz="4800">
                <a:solidFill>
                  <a:srgbClr val="FF0000"/>
                </a:solidFill>
              </a:rPr>
              <a:t>"Go therefore and make disciples of all the nations . . .”</a:t>
            </a:r>
            <a:r>
              <a:rPr lang="en-US" altLang="en-US" sz="4800"/>
              <a:t>  </a:t>
            </a:r>
          </a:p>
          <a:p>
            <a:pPr eaLnBrk="1" hangingPunct="1">
              <a:buFont typeface="Wingdings" panose="05000000000000000000" pitchFamily="2" charset="2"/>
              <a:buNone/>
              <a:defRPr/>
            </a:pPr>
            <a:r>
              <a:rPr lang="en-US" altLang="en-US" sz="4800"/>
              <a:t>						Mat 28:19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945269C-3DA8-43FF-B410-E26FCD1A2BC2}"/>
              </a:ext>
            </a:extLst>
          </p:cNvPr>
          <p:cNvSpPr>
            <a:spLocks noGrp="1" noChangeArrowheads="1"/>
          </p:cNvSpPr>
          <p:nvPr>
            <p:ph type="title"/>
          </p:nvPr>
        </p:nvSpPr>
        <p:spPr/>
        <p:txBody>
          <a:bodyPr/>
          <a:lstStyle/>
          <a:p>
            <a:pPr eaLnBrk="1" hangingPunct="1">
              <a:defRPr/>
            </a:pPr>
            <a:r>
              <a:rPr lang="en-US" altLang="en-US"/>
              <a:t>Jesus Claimed to be God</a:t>
            </a:r>
          </a:p>
        </p:txBody>
      </p:sp>
      <p:sp>
        <p:nvSpPr>
          <p:cNvPr id="73731" name="Rectangle 3">
            <a:extLst>
              <a:ext uri="{FF2B5EF4-FFF2-40B4-BE49-F238E27FC236}">
                <a16:creationId xmlns:a16="http://schemas.microsoft.com/office/drawing/2014/main" id="{CA6FE280-06C3-4D8A-9FC3-2B1CCEA5B9BD}"/>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en-US" altLang="en-US" sz="2400" b="1"/>
              <a:t>	. . . the high priest asked him, “Are you the Christ, the Son of the Blessed?”  And Jesus said, </a:t>
            </a:r>
            <a:r>
              <a:rPr lang="en-US" altLang="en-US" sz="2400" b="1">
                <a:solidFill>
                  <a:srgbClr val="FF0000"/>
                </a:solidFill>
              </a:rPr>
              <a:t>“I am, and you will see the Son of Man seated at the right hand of Power, and coming with the clouds of heaven.”</a:t>
            </a:r>
            <a:r>
              <a:rPr lang="en-US" altLang="en-US" sz="2400" b="1"/>
              <a:t> And the high priest tore his garments and said, “What further witnesses do we need?”</a:t>
            </a:r>
            <a:r>
              <a:rPr lang="en-US" altLang="en-US" sz="2400"/>
              <a:t> </a:t>
            </a:r>
          </a:p>
          <a:p>
            <a:pPr eaLnBrk="1" hangingPunct="1">
              <a:lnSpc>
                <a:spcPct val="90000"/>
              </a:lnSpc>
              <a:buFont typeface="Wingdings" panose="05000000000000000000" pitchFamily="2" charset="2"/>
              <a:buNone/>
              <a:defRPr/>
            </a:pPr>
            <a:r>
              <a:rPr lang="en-US" altLang="en-US" sz="2400" b="1"/>
              <a:t>							Mar 14:61-63</a:t>
            </a:r>
          </a:p>
          <a:p>
            <a:pPr eaLnBrk="1" hangingPunct="1">
              <a:lnSpc>
                <a:spcPct val="90000"/>
              </a:lnSpc>
              <a:buFont typeface="Wingdings" panose="05000000000000000000" pitchFamily="2" charset="2"/>
              <a:buNone/>
              <a:defRPr/>
            </a:pPr>
            <a:endParaRPr lang="en-US" altLang="en-US" sz="2400" b="1"/>
          </a:p>
          <a:p>
            <a:pPr eaLnBrk="1" hangingPunct="1">
              <a:lnSpc>
                <a:spcPct val="90000"/>
              </a:lnSpc>
              <a:buFont typeface="Wingdings" panose="05000000000000000000" pitchFamily="2" charset="2"/>
              <a:buNone/>
              <a:defRPr/>
            </a:pPr>
            <a:r>
              <a:rPr lang="en-US" altLang="en-US" sz="2400" b="1"/>
              <a:t>	“I and the Father are one.”</a:t>
            </a:r>
          </a:p>
          <a:p>
            <a:pPr eaLnBrk="1" hangingPunct="1">
              <a:lnSpc>
                <a:spcPct val="90000"/>
              </a:lnSpc>
              <a:buFont typeface="Wingdings" panose="05000000000000000000" pitchFamily="2" charset="2"/>
              <a:buNone/>
              <a:defRPr/>
            </a:pPr>
            <a:r>
              <a:rPr lang="en-US" altLang="en-US" sz="2400" b="1"/>
              <a:t>							John 10:30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07858E4C-484F-414D-B0E3-18EC5699121D}"/>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b="1"/>
              <a:t>	Joh 4:25-26  The woman said to him, "I know that Messiah is coming (he who is called Christ). When he comes, he will tell us all things." Jesus said to her, </a:t>
            </a:r>
            <a:r>
              <a:rPr lang="en-US" altLang="en-US" sz="2800" b="1">
                <a:solidFill>
                  <a:srgbClr val="FF0000"/>
                </a:solidFill>
              </a:rPr>
              <a:t>"I who speak to you am he."</a:t>
            </a:r>
            <a:r>
              <a:rPr lang="en-US" altLang="en-US" sz="2800">
                <a:solidFill>
                  <a:srgbClr val="FF0000"/>
                </a:solidFill>
              </a:rPr>
              <a:t> </a:t>
            </a:r>
          </a:p>
        </p:txBody>
      </p:sp>
      <p:sp>
        <p:nvSpPr>
          <p:cNvPr id="74756" name="Rectangle 4">
            <a:extLst>
              <a:ext uri="{FF2B5EF4-FFF2-40B4-BE49-F238E27FC236}">
                <a16:creationId xmlns:a16="http://schemas.microsoft.com/office/drawing/2014/main" id="{E50A0139-B4EF-4815-AD19-8B093FB3C468}"/>
              </a:ext>
            </a:extLst>
          </p:cNvPr>
          <p:cNvSpPr>
            <a:spLocks noGrp="1" noChangeArrowheads="1"/>
          </p:cNvSpPr>
          <p:nvPr>
            <p:ph type="title"/>
          </p:nvPr>
        </p:nvSpPr>
        <p:spPr>
          <a:xfrm>
            <a:off x="457200" y="304800"/>
            <a:ext cx="8229600" cy="838200"/>
          </a:xfrm>
        </p:spPr>
        <p:txBody>
          <a:bodyPr/>
          <a:lstStyle/>
          <a:p>
            <a:pPr eaLnBrk="1" hangingPunct="1">
              <a:defRPr/>
            </a:pPr>
            <a:r>
              <a:rPr lang="en-US" altLang="en-US"/>
              <a:t>Jesus Claimed to be God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D3F29FF-7175-4A8E-9675-4B361D623115}"/>
              </a:ext>
            </a:extLst>
          </p:cNvPr>
          <p:cNvSpPr>
            <a:spLocks noGrp="1" noChangeArrowheads="1"/>
          </p:cNvSpPr>
          <p:nvPr>
            <p:ph type="title"/>
          </p:nvPr>
        </p:nvSpPr>
        <p:spPr>
          <a:xfrm>
            <a:off x="457200" y="277813"/>
            <a:ext cx="8229600" cy="636587"/>
          </a:xfrm>
        </p:spPr>
        <p:txBody>
          <a:bodyPr/>
          <a:lstStyle/>
          <a:p>
            <a:pPr eaLnBrk="1" hangingPunct="1">
              <a:defRPr/>
            </a:pPr>
            <a:r>
              <a:rPr lang="en-US" altLang="en-US" sz="3200"/>
              <a:t>Proving Christianity Is True</a:t>
            </a:r>
          </a:p>
        </p:txBody>
      </p:sp>
      <p:sp>
        <p:nvSpPr>
          <p:cNvPr id="63491" name="Rectangle 3">
            <a:extLst>
              <a:ext uri="{FF2B5EF4-FFF2-40B4-BE49-F238E27FC236}">
                <a16:creationId xmlns:a16="http://schemas.microsoft.com/office/drawing/2014/main" id="{69F53734-9FF3-46D2-8B19-659CE953587B}"/>
              </a:ext>
            </a:extLst>
          </p:cNvPr>
          <p:cNvSpPr>
            <a:spLocks noGrp="1" noChangeArrowheads="1"/>
          </p:cNvSpPr>
          <p:nvPr>
            <p:ph type="body" idx="1"/>
          </p:nvPr>
        </p:nvSpPr>
        <p:spPr>
          <a:xfrm>
            <a:off x="228600" y="1371600"/>
            <a:ext cx="8686800" cy="4530725"/>
          </a:xfrm>
        </p:spPr>
        <p:txBody>
          <a:bodyPr/>
          <a:lstStyle/>
          <a:p>
            <a:pPr marL="609600" indent="-609600" eaLnBrk="1" hangingPunct="1">
              <a:lnSpc>
                <a:spcPct val="80000"/>
              </a:lnSpc>
              <a:buFont typeface="Wingdings" panose="05000000000000000000" pitchFamily="2" charset="2"/>
              <a:buNone/>
              <a:defRPr/>
            </a:pPr>
            <a:r>
              <a:rPr lang="en-US" altLang="en-US" sz="2800"/>
              <a:t>1. The New Testament is historically reliable</a:t>
            </a:r>
          </a:p>
          <a:p>
            <a:pPr marL="609600" indent="-609600" eaLnBrk="1" hangingPunct="1">
              <a:lnSpc>
                <a:spcPct val="80000"/>
              </a:lnSpc>
              <a:buFont typeface="Wingdings" panose="05000000000000000000" pitchFamily="2" charset="2"/>
              <a:buNone/>
              <a:defRPr/>
            </a:pPr>
            <a:r>
              <a:rPr lang="en-US" altLang="en-US" sz="2800"/>
              <a:t>2. The New Testament says Jesus claimed to be God</a:t>
            </a:r>
          </a:p>
          <a:p>
            <a:pPr marL="609600" indent="-609600" eaLnBrk="1" hangingPunct="1">
              <a:lnSpc>
                <a:spcPct val="80000"/>
              </a:lnSpc>
              <a:buFont typeface="Wingdings" panose="05000000000000000000" pitchFamily="2" charset="2"/>
              <a:buNone/>
              <a:defRPr/>
            </a:pPr>
            <a:r>
              <a:rPr lang="en-US" altLang="en-US" sz="2800">
                <a:solidFill>
                  <a:srgbClr val="00FF00"/>
                </a:solidFill>
              </a:rPr>
              <a:t>3. Jesus’ claim was confirmed by </a:t>
            </a:r>
          </a:p>
          <a:p>
            <a:pPr marL="990600" lvl="1" indent="-533400" eaLnBrk="1" hangingPunct="1">
              <a:lnSpc>
                <a:spcPct val="80000"/>
              </a:lnSpc>
              <a:buFontTx/>
              <a:buNone/>
              <a:defRPr/>
            </a:pPr>
            <a:r>
              <a:rPr lang="en-US" altLang="en-US" sz="2400">
                <a:solidFill>
                  <a:srgbClr val="00FF00"/>
                </a:solidFill>
              </a:rPr>
              <a:t>Fulfillment of all messianic prophecies</a:t>
            </a:r>
          </a:p>
          <a:p>
            <a:pPr marL="990600" lvl="1" indent="-533400" eaLnBrk="1" hangingPunct="1">
              <a:lnSpc>
                <a:spcPct val="80000"/>
              </a:lnSpc>
              <a:buFontTx/>
              <a:buNone/>
              <a:defRPr/>
            </a:pPr>
            <a:r>
              <a:rPr lang="en-US" altLang="en-US" sz="2400">
                <a:solidFill>
                  <a:srgbClr val="00FF00"/>
                </a:solidFill>
              </a:rPr>
              <a:t>His sinless and miraculous life</a:t>
            </a:r>
          </a:p>
          <a:p>
            <a:pPr marL="990600" lvl="1" indent="-533400" eaLnBrk="1" hangingPunct="1">
              <a:lnSpc>
                <a:spcPct val="80000"/>
              </a:lnSpc>
              <a:buFontTx/>
              <a:buNone/>
              <a:defRPr/>
            </a:pPr>
            <a:r>
              <a:rPr lang="en-US" altLang="en-US" sz="2400">
                <a:solidFill>
                  <a:srgbClr val="00FF00"/>
                </a:solidFill>
              </a:rPr>
              <a:t>His prediction and accomplishment of His resurrection</a:t>
            </a:r>
          </a:p>
          <a:p>
            <a:pPr marL="609600" indent="-609600" eaLnBrk="1" hangingPunct="1">
              <a:lnSpc>
                <a:spcPct val="80000"/>
              </a:lnSpc>
              <a:buFont typeface="Wingdings" panose="05000000000000000000" pitchFamily="2" charset="2"/>
              <a:buNone/>
              <a:defRPr/>
            </a:pPr>
            <a:r>
              <a:rPr lang="en-US" altLang="en-US" sz="2800"/>
              <a:t>4. Therefore Jesus is God</a:t>
            </a:r>
          </a:p>
          <a:p>
            <a:pPr marL="609600" indent="-609600" eaLnBrk="1" hangingPunct="1">
              <a:lnSpc>
                <a:spcPct val="80000"/>
              </a:lnSpc>
              <a:buFont typeface="Wingdings" panose="05000000000000000000" pitchFamily="2" charset="2"/>
              <a:buNone/>
              <a:defRPr/>
            </a:pPr>
            <a:r>
              <a:rPr lang="en-US" altLang="en-US" sz="2800"/>
              <a:t>5. Whatever Jesus teaches is true</a:t>
            </a:r>
          </a:p>
          <a:p>
            <a:pPr marL="609600" indent="-609600" eaLnBrk="1" hangingPunct="1">
              <a:lnSpc>
                <a:spcPct val="80000"/>
              </a:lnSpc>
              <a:buFont typeface="Wingdings" panose="05000000000000000000" pitchFamily="2" charset="2"/>
              <a:buNone/>
              <a:defRPr/>
            </a:pPr>
            <a:r>
              <a:rPr lang="en-US" altLang="en-US" sz="2800"/>
              <a:t>6. Jesus taught that the Bible is the Word of God</a:t>
            </a:r>
          </a:p>
          <a:p>
            <a:pPr marL="609600" indent="-609600" eaLnBrk="1" hangingPunct="1">
              <a:lnSpc>
                <a:spcPct val="80000"/>
              </a:lnSpc>
              <a:buFont typeface="Wingdings" panose="05000000000000000000" pitchFamily="2" charset="2"/>
              <a:buNone/>
              <a:defRPr/>
            </a:pPr>
            <a:r>
              <a:rPr lang="en-US" altLang="en-US" sz="2800"/>
              <a:t>7. Therefore the Bible is the Word of God</a:t>
            </a:r>
          </a:p>
          <a:p>
            <a:pPr marL="609600" indent="-609600" eaLnBrk="1" hangingPunct="1">
              <a:lnSpc>
                <a:spcPct val="80000"/>
              </a:lnSpc>
              <a:buFont typeface="Wingdings" panose="05000000000000000000" pitchFamily="2" charset="2"/>
              <a:buNone/>
              <a:defRPr/>
            </a:pPr>
            <a:r>
              <a:rPr lang="en-US" altLang="en-US" sz="2800"/>
              <a:t>8. We must understand and seek to live by the Word of God</a:t>
            </a:r>
          </a:p>
          <a:p>
            <a:pPr marL="609600" indent="-609600" eaLnBrk="1" hangingPunct="1">
              <a:lnSpc>
                <a:spcPct val="80000"/>
              </a:lnSpc>
              <a:defRPr/>
            </a:pPr>
            <a:endParaRPr lang="en-US" altLang="en-US"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7629FFCF-DBCD-4A03-A58D-B0D6CAEA8DB2}"/>
              </a:ext>
            </a:extLst>
          </p:cNvPr>
          <p:cNvSpPr>
            <a:spLocks noGrp="1" noChangeArrowheads="1"/>
          </p:cNvSpPr>
          <p:nvPr>
            <p:ph type="title"/>
          </p:nvPr>
        </p:nvSpPr>
        <p:spPr>
          <a:xfrm>
            <a:off x="457200" y="277813"/>
            <a:ext cx="8229600" cy="334962"/>
          </a:xfrm>
        </p:spPr>
        <p:txBody>
          <a:bodyPr/>
          <a:lstStyle/>
          <a:p>
            <a:pPr eaLnBrk="1" hangingPunct="1">
              <a:defRPr/>
            </a:pPr>
            <a:r>
              <a:rPr lang="en-US" altLang="en-US" sz="2800"/>
              <a:t>Jesus Miraculously Fulfilled Messianic Prophecy</a:t>
            </a:r>
          </a:p>
        </p:txBody>
      </p:sp>
      <p:sp>
        <p:nvSpPr>
          <p:cNvPr id="49155" name="Rectangle 3">
            <a:extLst>
              <a:ext uri="{FF2B5EF4-FFF2-40B4-BE49-F238E27FC236}">
                <a16:creationId xmlns:a16="http://schemas.microsoft.com/office/drawing/2014/main" id="{22B62DC1-5862-4113-B78B-611AB4EC7B56}"/>
              </a:ext>
            </a:extLst>
          </p:cNvPr>
          <p:cNvSpPr>
            <a:spLocks noChangeArrowheads="1"/>
          </p:cNvSpPr>
          <p:nvPr/>
        </p:nvSpPr>
        <p:spPr bwMode="auto">
          <a:xfrm>
            <a:off x="1524000" y="914400"/>
            <a:ext cx="6327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cs typeface="Times New Roman" panose="02020603050405020304" pitchFamily="18" charset="0"/>
              </a:rPr>
              <a:t>Selected Messianic Prophecies Fulfilled in Christ’s Life</a:t>
            </a:r>
            <a:endParaRPr lang="en-US" altLang="en-US" sz="3200"/>
          </a:p>
        </p:txBody>
      </p:sp>
      <p:graphicFrame>
        <p:nvGraphicFramePr>
          <p:cNvPr id="111672" name="Group 56">
            <a:extLst>
              <a:ext uri="{FF2B5EF4-FFF2-40B4-BE49-F238E27FC236}">
                <a16:creationId xmlns:a16="http://schemas.microsoft.com/office/drawing/2014/main" id="{947EAA8F-A81C-43AD-9C9B-EAAD9F0A39EC}"/>
              </a:ext>
            </a:extLst>
          </p:cNvPr>
          <p:cNvGraphicFramePr>
            <a:graphicFrameLocks noGrp="1"/>
          </p:cNvGraphicFramePr>
          <p:nvPr/>
        </p:nvGraphicFramePr>
        <p:xfrm>
          <a:off x="0" y="1219200"/>
          <a:ext cx="9144000" cy="4846638"/>
        </p:xfrm>
        <a:graphic>
          <a:graphicData uri="http://schemas.openxmlformats.org/drawingml/2006/table">
            <a:tbl>
              <a:tblPr/>
              <a:tblGrid>
                <a:gridCol w="4749800">
                  <a:extLst>
                    <a:ext uri="{9D8B030D-6E8A-4147-A177-3AD203B41FA5}">
                      <a16:colId xmlns:a16="http://schemas.microsoft.com/office/drawing/2014/main" val="312734721"/>
                    </a:ext>
                  </a:extLst>
                </a:gridCol>
                <a:gridCol w="2232025">
                  <a:extLst>
                    <a:ext uri="{9D8B030D-6E8A-4147-A177-3AD203B41FA5}">
                      <a16:colId xmlns:a16="http://schemas.microsoft.com/office/drawing/2014/main" val="1699194945"/>
                    </a:ext>
                  </a:extLst>
                </a:gridCol>
                <a:gridCol w="2162175">
                  <a:extLst>
                    <a:ext uri="{9D8B030D-6E8A-4147-A177-3AD203B41FA5}">
                      <a16:colId xmlns:a16="http://schemas.microsoft.com/office/drawing/2014/main" val="972583125"/>
                    </a:ext>
                  </a:extLst>
                </a:gridCol>
              </a:tblGrid>
              <a:tr h="914460">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Prophecy Concerning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the Messiah</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Old Testament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Prophecy</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New Testament Fulfillment</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05635707"/>
                  </a:ext>
                </a:extLst>
              </a:tr>
              <a:tr h="36578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Messiah will be born to a virgin</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Isaiah 7:14</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Matthew 1:23</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7817064"/>
                  </a:ext>
                </a:extLst>
              </a:tr>
              <a:tr h="36578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Messiah will be born in Bethlehem</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Micah 5:2</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Matthew 2:1,6</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33386854"/>
                  </a:ext>
                </a:extLst>
              </a:tr>
              <a:tr h="640122">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Messiah will enter Jerusalem to cheering crowds and riding on a colt</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Zechariah 9:9</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Matthew 21:1-11</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4828674"/>
                  </a:ext>
                </a:extLst>
              </a:tr>
              <a:tr h="36578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Messiah will be betrayed for 30 pieces of silver</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Zechariah 11:12-13</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Matthew 26:14-16</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217023"/>
                  </a:ext>
                </a:extLst>
              </a:tr>
              <a:tr h="36578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Messiah, offered drink mixed with gall</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Psalm 69:21</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Matthew 27:34</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4436422"/>
                  </a:ext>
                </a:extLst>
              </a:tr>
              <a:tr h="36578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Messiah’s clothes to be gambled for</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Psalm 22:18</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Matthew 27:35</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9917106"/>
                  </a:ext>
                </a:extLst>
              </a:tr>
              <a:tr h="36578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Messiah’s trust in God to be mocked</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Psalm 22:7-8</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Matthew 27:43</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6946509"/>
                  </a:ext>
                </a:extLst>
              </a:tr>
              <a:tr h="36578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Messiah to be pierced</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Zechariah 12:10</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John 19:34</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94267270"/>
                  </a:ext>
                </a:extLst>
              </a:tr>
              <a:tr h="36578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Messiah’s grave to be among the rich</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Isaiah 53:9</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Matthew 27:57-60</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7065726"/>
                  </a:ext>
                </a:extLst>
              </a:tr>
              <a:tr h="36578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Messiah will be resurrected</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Psalm 16:10</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Acts 2:24-28</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3945665"/>
                  </a:ext>
                </a:extLst>
              </a:tr>
            </a:tbl>
          </a:graphicData>
        </a:graphic>
      </p:graphicFrame>
      <p:sp>
        <p:nvSpPr>
          <p:cNvPr id="49206" name="Text Box 54">
            <a:extLst>
              <a:ext uri="{FF2B5EF4-FFF2-40B4-BE49-F238E27FC236}">
                <a16:creationId xmlns:a16="http://schemas.microsoft.com/office/drawing/2014/main" id="{70336418-9A92-450D-BDED-CBFF3B302E31}"/>
              </a:ext>
            </a:extLst>
          </p:cNvPr>
          <p:cNvSpPr txBox="1">
            <a:spLocks noChangeArrowheads="1"/>
          </p:cNvSpPr>
          <p:nvPr/>
        </p:nvSpPr>
        <p:spPr bwMode="auto">
          <a:xfrm>
            <a:off x="1085850" y="6059488"/>
            <a:ext cx="7207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solidFill>
                  <a:srgbClr val="00FF00"/>
                </a:solidFill>
              </a:rPr>
              <a:t>OT nearly 200 prophecies regarding the Jewish Messiah—</a:t>
            </a:r>
          </a:p>
          <a:p>
            <a:pPr algn="ctr"/>
            <a:r>
              <a:rPr lang="en-US" altLang="en-US" sz="2000" b="1">
                <a:solidFill>
                  <a:srgbClr val="00FF00"/>
                </a:solidFill>
              </a:rPr>
              <a:t>Jesus fulfilled every one!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0B325075-E201-43B1-B698-6306CF1530AA}"/>
              </a:ext>
            </a:extLst>
          </p:cNvPr>
          <p:cNvSpPr>
            <a:spLocks noGrp="1" noChangeArrowheads="1"/>
          </p:cNvSpPr>
          <p:nvPr>
            <p:ph type="title"/>
          </p:nvPr>
        </p:nvSpPr>
        <p:spPr>
          <a:xfrm>
            <a:off x="457200" y="277813"/>
            <a:ext cx="8229600" cy="636587"/>
          </a:xfrm>
        </p:spPr>
        <p:txBody>
          <a:bodyPr/>
          <a:lstStyle/>
          <a:p>
            <a:pPr eaLnBrk="1" hangingPunct="1">
              <a:defRPr/>
            </a:pPr>
            <a:r>
              <a:rPr lang="en-US" altLang="en-US" sz="3200"/>
              <a:t>Jesus’ Miracles</a:t>
            </a:r>
          </a:p>
        </p:txBody>
      </p:sp>
      <p:sp>
        <p:nvSpPr>
          <p:cNvPr id="76803" name="Rectangle 3">
            <a:extLst>
              <a:ext uri="{FF2B5EF4-FFF2-40B4-BE49-F238E27FC236}">
                <a16:creationId xmlns:a16="http://schemas.microsoft.com/office/drawing/2014/main" id="{5BFBBD53-B152-4696-A506-49A4D630D08C}"/>
              </a:ext>
            </a:extLst>
          </p:cNvPr>
          <p:cNvSpPr>
            <a:spLocks noGrp="1" noChangeArrowheads="1"/>
          </p:cNvSpPr>
          <p:nvPr>
            <p:ph type="body" idx="1"/>
          </p:nvPr>
        </p:nvSpPr>
        <p:spPr>
          <a:xfrm>
            <a:off x="838200" y="1295400"/>
            <a:ext cx="7543800" cy="4530725"/>
          </a:xfrm>
        </p:spPr>
        <p:txBody>
          <a:bodyPr/>
          <a:lstStyle/>
          <a:p>
            <a:pPr marL="0" indent="0" eaLnBrk="1" hangingPunct="1">
              <a:lnSpc>
                <a:spcPct val="80000"/>
              </a:lnSpc>
              <a:buFont typeface="Wingdings" panose="05000000000000000000" pitchFamily="2" charset="2"/>
              <a:buNone/>
              <a:defRPr/>
            </a:pPr>
            <a:r>
              <a:rPr lang="en-US" altLang="en-US" sz="2000" b="1"/>
              <a:t>Stilling the Storm</a:t>
            </a:r>
            <a:r>
              <a:rPr lang="en-US" altLang="en-US" sz="2000"/>
              <a:t>,</a:t>
            </a:r>
            <a:r>
              <a:rPr lang="en-US" altLang="en-US" sz="2000" b="1"/>
              <a:t> Feeding the 5000, Walking on the Water</a:t>
            </a:r>
            <a:r>
              <a:rPr lang="en-US" altLang="en-US" sz="2000"/>
              <a:t>, </a:t>
            </a:r>
            <a:r>
              <a:rPr lang="en-US" altLang="en-US" sz="2000" b="1"/>
              <a:t>Feeding the 4000</a:t>
            </a:r>
            <a:r>
              <a:rPr lang="en-US" altLang="en-US" sz="2000"/>
              <a:t>, </a:t>
            </a:r>
            <a:r>
              <a:rPr lang="en-US" altLang="en-US" sz="2000" b="1"/>
              <a:t>Temple Tax in the Fish's Mouth</a:t>
            </a:r>
            <a:r>
              <a:rPr lang="en-US" altLang="en-US" sz="2000"/>
              <a:t>, </a:t>
            </a:r>
            <a:r>
              <a:rPr lang="en-US" altLang="en-US" sz="2000" b="1"/>
              <a:t>Withering the Fig Tree, Draught of Fish, Turning Water into Wine</a:t>
            </a:r>
            <a:r>
              <a:rPr lang="en-US" altLang="en-US" sz="2000"/>
              <a:t>, </a:t>
            </a:r>
            <a:r>
              <a:rPr lang="en-US" altLang="en-US" sz="2000" b="1"/>
              <a:t>Second Draught of Fish</a:t>
            </a:r>
            <a:r>
              <a:rPr lang="en-US" altLang="en-US" sz="2000"/>
              <a:t>,</a:t>
            </a:r>
            <a:r>
              <a:rPr lang="en-US" altLang="en-US" sz="2000" b="1"/>
              <a:t> Cleansing of a Leper</a:t>
            </a:r>
            <a:r>
              <a:rPr lang="en-US" altLang="en-US" sz="2000"/>
              <a:t>, </a:t>
            </a:r>
            <a:r>
              <a:rPr lang="en-US" altLang="en-US" sz="2000" b="1"/>
              <a:t>Healing a Centurion's Servant</a:t>
            </a:r>
            <a:r>
              <a:rPr lang="en-US" altLang="en-US" sz="2000"/>
              <a:t>, </a:t>
            </a:r>
            <a:r>
              <a:rPr lang="en-US" altLang="en-US" sz="2000" b="1"/>
              <a:t>Healing Peter's Mother-in-law, Healing the Sick at evening, Healing a paralytic, Healing the Hemorrhaging woman, Healing Two Blind Men, Healing a Man's Withered Hand, Healing the Gentile Woman's Daughter</a:t>
            </a:r>
            <a:r>
              <a:rPr lang="en-US" altLang="en-US" sz="2000"/>
              <a:t>, </a:t>
            </a:r>
            <a:r>
              <a:rPr lang="en-US" altLang="en-US" sz="2000" b="1"/>
              <a:t>Healing the Epileptic Boy, Healing a Blind Men, Healing a Deaf Mute, Healing a Blind Man at Bethsaida</a:t>
            </a:r>
            <a:r>
              <a:rPr lang="en-US" altLang="en-US" sz="2000"/>
              <a:t>, </a:t>
            </a:r>
            <a:r>
              <a:rPr lang="en-US" altLang="en-US" sz="2000" b="1"/>
              <a:t>Healing the Infirm, Bent Woman, Healing the Man with Dropsy, Cleansing the Ten Lepers, Restoring a Servant's Ear, Healing the Nobleman's Son (of fever),  Healing an Infirm Man at Bethesda</a:t>
            </a:r>
            <a:r>
              <a:rPr lang="en-US" altLang="en-US" sz="2000"/>
              <a:t>, </a:t>
            </a:r>
            <a:r>
              <a:rPr lang="en-US" altLang="en-US" sz="2000" b="1"/>
              <a:t>Healing the Man born blind, Raising the Ruler’s Daughter, Raising of a Widow's Son at Nain</a:t>
            </a:r>
            <a:r>
              <a:rPr lang="en-US" altLang="en-US" sz="2000"/>
              <a:t>, </a:t>
            </a:r>
            <a:r>
              <a:rPr lang="en-US" altLang="en-US" sz="2000" b="1"/>
              <a:t>Raising of Lazarus, Casting out Demons, Demons entering a herd of swine, Curing a Demon-possessed Mute, Casting Out an Unclean Spirit</a:t>
            </a:r>
            <a:r>
              <a:rPr lang="en-US" altLang="en-US" sz="2000"/>
              <a:t>, </a:t>
            </a:r>
            <a:r>
              <a:rPr lang="en-US" altLang="en-US" sz="2000" b="1"/>
              <a:t>Curing a Demon-possessed,</a:t>
            </a:r>
            <a:r>
              <a:rPr lang="en-US" altLang="en-US" sz="2000"/>
              <a:t> </a:t>
            </a:r>
            <a:r>
              <a:rPr lang="en-US" altLang="en-US" sz="2000" b="1"/>
              <a:t>Blind and Mute man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54D1FAA5-6CBA-491E-A5E0-A3CB239F04D2}"/>
              </a:ext>
            </a:extLst>
          </p:cNvPr>
          <p:cNvSpPr>
            <a:spLocks noGrp="1" noChangeArrowheads="1"/>
          </p:cNvSpPr>
          <p:nvPr>
            <p:ph type="title"/>
          </p:nvPr>
        </p:nvSpPr>
        <p:spPr/>
        <p:txBody>
          <a:bodyPr/>
          <a:lstStyle/>
          <a:p>
            <a:pPr eaLnBrk="1" hangingPunct="1">
              <a:defRPr/>
            </a:pPr>
            <a:r>
              <a:rPr lang="en-US" altLang="en-US" sz="3200"/>
              <a:t>Jesus Predicted and Accomplished His Resurrection</a:t>
            </a:r>
          </a:p>
        </p:txBody>
      </p:sp>
      <p:sp>
        <p:nvSpPr>
          <p:cNvPr id="78851" name="Rectangle 3">
            <a:extLst>
              <a:ext uri="{FF2B5EF4-FFF2-40B4-BE49-F238E27FC236}">
                <a16:creationId xmlns:a16="http://schemas.microsoft.com/office/drawing/2014/main" id="{806533B1-9C51-4BB6-B022-32314482475E}"/>
              </a:ext>
            </a:extLst>
          </p:cNvPr>
          <p:cNvSpPr>
            <a:spLocks noGrp="1" noChangeArrowheads="1"/>
          </p:cNvSpPr>
          <p:nvPr>
            <p:ph type="body" idx="1"/>
          </p:nvPr>
        </p:nvSpPr>
        <p:spPr/>
        <p:txBody>
          <a:bodyPr/>
          <a:lstStyle/>
          <a:p>
            <a:pPr eaLnBrk="1" hangingPunct="1">
              <a:lnSpc>
                <a:spcPct val="90000"/>
              </a:lnSpc>
              <a:defRPr/>
            </a:pPr>
            <a:r>
              <a:rPr lang="en-US" altLang="en-US" sz="2800" b="1"/>
              <a:t>Before Cross</a:t>
            </a:r>
          </a:p>
          <a:p>
            <a:pPr lvl="1" eaLnBrk="1" hangingPunct="1">
              <a:lnSpc>
                <a:spcPct val="90000"/>
              </a:lnSpc>
              <a:defRPr/>
            </a:pPr>
            <a:r>
              <a:rPr lang="en-US" altLang="en-US" sz="2400" b="1"/>
              <a:t>Apostles: in on the ground floor of a good thing</a:t>
            </a:r>
          </a:p>
          <a:p>
            <a:pPr lvl="1" eaLnBrk="1" hangingPunct="1">
              <a:lnSpc>
                <a:spcPct val="90000"/>
              </a:lnSpc>
              <a:defRPr/>
            </a:pPr>
            <a:r>
              <a:rPr lang="en-US" altLang="en-US" sz="2400" b="1"/>
              <a:t>Paul: an up an coming Pharisee	</a:t>
            </a:r>
          </a:p>
          <a:p>
            <a:pPr eaLnBrk="1" hangingPunct="1">
              <a:lnSpc>
                <a:spcPct val="90000"/>
              </a:lnSpc>
              <a:defRPr/>
            </a:pPr>
            <a:r>
              <a:rPr lang="en-US" altLang="en-US" sz="2800" b="1"/>
              <a:t>After Cross</a:t>
            </a:r>
          </a:p>
          <a:p>
            <a:pPr lvl="1" eaLnBrk="1" hangingPunct="1">
              <a:lnSpc>
                <a:spcPct val="90000"/>
              </a:lnSpc>
              <a:defRPr/>
            </a:pPr>
            <a:r>
              <a:rPr lang="en-US" altLang="en-US" sz="2400" b="1"/>
              <a:t>Apostles: demoralized and in fear</a:t>
            </a:r>
          </a:p>
          <a:p>
            <a:pPr lvl="1" eaLnBrk="1" hangingPunct="1">
              <a:lnSpc>
                <a:spcPct val="90000"/>
              </a:lnSpc>
              <a:defRPr/>
            </a:pPr>
            <a:r>
              <a:rPr lang="en-US" altLang="en-US" sz="2400" b="1"/>
              <a:t>Paul: fervent persecutor of the church</a:t>
            </a:r>
          </a:p>
          <a:p>
            <a:pPr eaLnBrk="1" hangingPunct="1">
              <a:lnSpc>
                <a:spcPct val="90000"/>
              </a:lnSpc>
              <a:defRPr/>
            </a:pPr>
            <a:r>
              <a:rPr lang="en-US" altLang="en-US" sz="2800" b="1"/>
              <a:t>After encounter with resurrected Christ</a:t>
            </a:r>
          </a:p>
          <a:p>
            <a:pPr lvl="1" eaLnBrk="1" hangingPunct="1">
              <a:lnSpc>
                <a:spcPct val="90000"/>
              </a:lnSpc>
              <a:defRPr/>
            </a:pPr>
            <a:r>
              <a:rPr lang="en-US" altLang="en-US" sz="2400" b="1"/>
              <a:t>Apostles: boldly proclaiming the faith unto death</a:t>
            </a:r>
          </a:p>
          <a:p>
            <a:pPr lvl="1" eaLnBrk="1" hangingPunct="1">
              <a:lnSpc>
                <a:spcPct val="90000"/>
              </a:lnSpc>
              <a:defRPr/>
            </a:pPr>
            <a:r>
              <a:rPr lang="en-US" altLang="en-US" sz="2400" b="1"/>
              <a:t>Paul: traveled approximately 20,000 miles suffering many hardships to spread the gospel unto death!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05F3E20-5270-42F9-B3AA-CD44BC3D612F}"/>
              </a:ext>
            </a:extLst>
          </p:cNvPr>
          <p:cNvSpPr>
            <a:spLocks noGrp="1" noChangeArrowheads="1"/>
          </p:cNvSpPr>
          <p:nvPr>
            <p:ph type="title"/>
          </p:nvPr>
        </p:nvSpPr>
        <p:spPr/>
        <p:txBody>
          <a:bodyPr/>
          <a:lstStyle/>
          <a:p>
            <a:pPr eaLnBrk="1" hangingPunct="1">
              <a:defRPr/>
            </a:pPr>
            <a:r>
              <a:rPr lang="en-US" altLang="en-US"/>
              <a:t>Peter After Pentecost</a:t>
            </a:r>
          </a:p>
        </p:txBody>
      </p:sp>
      <p:sp>
        <p:nvSpPr>
          <p:cNvPr id="81923" name="Rectangle 3">
            <a:extLst>
              <a:ext uri="{FF2B5EF4-FFF2-40B4-BE49-F238E27FC236}">
                <a16:creationId xmlns:a16="http://schemas.microsoft.com/office/drawing/2014/main" id="{43BA6BD9-DCB2-41B2-BC00-041947821E4A}"/>
              </a:ext>
            </a:extLst>
          </p:cNvPr>
          <p:cNvSpPr>
            <a:spLocks noGrp="1" noChangeArrowheads="1"/>
          </p:cNvSpPr>
          <p:nvPr>
            <p:ph type="body" idx="1"/>
          </p:nvPr>
        </p:nvSpPr>
        <p:spPr>
          <a:xfrm>
            <a:off x="990600" y="1600200"/>
            <a:ext cx="7696200" cy="4530725"/>
          </a:xfrm>
        </p:spPr>
        <p:txBody>
          <a:bodyPr/>
          <a:lstStyle/>
          <a:p>
            <a:pPr marL="0" indent="0" eaLnBrk="1" hangingPunct="1">
              <a:lnSpc>
                <a:spcPct val="90000"/>
              </a:lnSpc>
              <a:buFont typeface="Wingdings" panose="05000000000000000000" pitchFamily="2" charset="2"/>
              <a:buNone/>
              <a:defRPr/>
            </a:pPr>
            <a:r>
              <a:rPr lang="en-US" altLang="en-US" sz="2400"/>
              <a:t>Men of Israel, listen to these words: Jesus the Nazarene, a man attested to you by God with miracles and wonders and signs which God performed through Him in your midst, just as you yourselves know--this </a:t>
            </a:r>
            <a:r>
              <a:rPr lang="en-US" altLang="en-US" sz="2400" i="1"/>
              <a:t>Man,</a:t>
            </a:r>
            <a:r>
              <a:rPr lang="en-US" altLang="en-US" sz="2400"/>
              <a:t> delivered over by the predetermined plan and foreknowledge of God, you nailed to a cross by the hands of godless men and put </a:t>
            </a:r>
            <a:r>
              <a:rPr lang="en-US" altLang="en-US" sz="2400" i="1"/>
              <a:t>Him</a:t>
            </a:r>
            <a:r>
              <a:rPr lang="en-US" altLang="en-US" sz="2400"/>
              <a:t> to death. "But God raised Him up again, putting an end to the agony of death, since it was impossible for Him to be held in its power. </a:t>
            </a:r>
          </a:p>
          <a:p>
            <a:pPr marL="0" indent="0" eaLnBrk="1" hangingPunct="1">
              <a:lnSpc>
                <a:spcPct val="90000"/>
              </a:lnSpc>
              <a:buFont typeface="Wingdings" panose="05000000000000000000" pitchFamily="2" charset="2"/>
              <a:buNone/>
              <a:defRPr/>
            </a:pPr>
            <a:endParaRPr lang="en-US" altLang="en-US" sz="2400"/>
          </a:p>
          <a:p>
            <a:pPr marL="0" indent="0" eaLnBrk="1" hangingPunct="1">
              <a:lnSpc>
                <a:spcPct val="90000"/>
              </a:lnSpc>
              <a:buFont typeface="Wingdings" panose="05000000000000000000" pitchFamily="2" charset="2"/>
              <a:buNone/>
              <a:defRPr/>
            </a:pPr>
            <a:r>
              <a:rPr lang="en-US" altLang="en-US" sz="2400"/>
              <a:t>						~ Acts 2:22-24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486BD93-1383-4F21-B1E3-64E55398D51F}"/>
              </a:ext>
            </a:extLst>
          </p:cNvPr>
          <p:cNvSpPr>
            <a:spLocks noGrp="1" noChangeArrowheads="1"/>
          </p:cNvSpPr>
          <p:nvPr>
            <p:ph type="title"/>
          </p:nvPr>
        </p:nvSpPr>
        <p:spPr>
          <a:xfrm>
            <a:off x="381000" y="0"/>
            <a:ext cx="8229600" cy="487363"/>
          </a:xfrm>
        </p:spPr>
        <p:txBody>
          <a:bodyPr/>
          <a:lstStyle/>
          <a:p>
            <a:pPr eaLnBrk="1" hangingPunct="1">
              <a:defRPr/>
            </a:pPr>
            <a:r>
              <a:rPr lang="en-US" altLang="en-US" sz="3200"/>
              <a:t>Paul’s Missionary Journeys</a:t>
            </a:r>
          </a:p>
        </p:txBody>
      </p:sp>
      <p:pic>
        <p:nvPicPr>
          <p:cNvPr id="53251" name="Picture 3">
            <a:extLst>
              <a:ext uri="{FF2B5EF4-FFF2-40B4-BE49-F238E27FC236}">
                <a16:creationId xmlns:a16="http://schemas.microsoft.com/office/drawing/2014/main" id="{A72AFCE2-D74F-48D1-A307-C7887A168361}"/>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r="46037" b="20869"/>
          <a:stretch>
            <a:fillRect/>
          </a:stretch>
        </p:blipFill>
        <p:spPr>
          <a:xfrm>
            <a:off x="457200" y="781050"/>
            <a:ext cx="4495800" cy="3181350"/>
          </a:xfrm>
          <a:noFill/>
        </p:spPr>
      </p:pic>
      <p:pic>
        <p:nvPicPr>
          <p:cNvPr id="53252" name="Picture 4">
            <a:extLst>
              <a:ext uri="{FF2B5EF4-FFF2-40B4-BE49-F238E27FC236}">
                <a16:creationId xmlns:a16="http://schemas.microsoft.com/office/drawing/2014/main" id="{CE7874CC-26DA-4779-9BD7-BC4CED36F3E7}"/>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r="20755" b="27856"/>
          <a:stretch>
            <a:fillRect/>
          </a:stretch>
        </p:blipFill>
        <p:spPr>
          <a:xfrm>
            <a:off x="3886200" y="3101975"/>
            <a:ext cx="4419600" cy="3157538"/>
          </a:xfrm>
          <a:noFill/>
        </p:spPr>
      </p:pic>
      <p:sp>
        <p:nvSpPr>
          <p:cNvPr id="53253" name="Text Box 5">
            <a:extLst>
              <a:ext uri="{FF2B5EF4-FFF2-40B4-BE49-F238E27FC236}">
                <a16:creationId xmlns:a16="http://schemas.microsoft.com/office/drawing/2014/main" id="{7EEF2F69-DB83-4349-9C01-0DF1FF5E1F05}"/>
              </a:ext>
            </a:extLst>
          </p:cNvPr>
          <p:cNvSpPr txBox="1">
            <a:spLocks noChangeArrowheads="1"/>
          </p:cNvSpPr>
          <p:nvPr/>
        </p:nvSpPr>
        <p:spPr bwMode="auto">
          <a:xfrm>
            <a:off x="4908550" y="762000"/>
            <a:ext cx="42894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00FF00"/>
                </a:solidFill>
              </a:rPr>
              <a:t>Paul traveled thousands of miles to spread the Gospel—why would he have done this at great peril to himself unless he believed that the Christ who commanded Him was the Lord of the universe?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E18D3E39-FF2B-4C69-9A73-35A08B47FD9E}"/>
              </a:ext>
            </a:extLst>
          </p:cNvPr>
          <p:cNvSpPr>
            <a:spLocks noGrp="1" noChangeArrowheads="1"/>
          </p:cNvSpPr>
          <p:nvPr>
            <p:ph type="title"/>
          </p:nvPr>
        </p:nvSpPr>
        <p:spPr/>
        <p:txBody>
          <a:bodyPr/>
          <a:lstStyle/>
          <a:p>
            <a:pPr eaLnBrk="1" hangingPunct="1">
              <a:defRPr/>
            </a:pPr>
            <a:r>
              <a:rPr lang="en-US" altLang="en-US"/>
              <a:t>Paul’s Suffering for the Gospel</a:t>
            </a:r>
          </a:p>
        </p:txBody>
      </p:sp>
      <p:sp>
        <p:nvSpPr>
          <p:cNvPr id="79875" name="Rectangle 3">
            <a:extLst>
              <a:ext uri="{FF2B5EF4-FFF2-40B4-BE49-F238E27FC236}">
                <a16:creationId xmlns:a16="http://schemas.microsoft.com/office/drawing/2014/main" id="{8CA64664-5B7A-454F-A57D-A7BDDBB76A89}"/>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en-US" altLang="en-US" sz="2400"/>
              <a:t>	2Co 11:24-28  Five times I received at the hands of the Jews the forty lashes less one. Three times I was beaten with rods. Once I was stoned. Three times I was shipwrecked; a night and a day I was adrift at sea; on frequent journeys, in danger from rivers, danger from robbers, danger from my own people, danger from Gentiles, danger in the city, danger in the wilderness, danger at sea, danger from false brothers; in toil and hardship, through many a sleepless night, in hunger and thirst, often without food, in cold and exposure. And, apart from other things, there is the daily pressure on me of my anxiety for all the churches.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222FF006-F7D0-4A2E-80B7-60A228E44FEB}"/>
              </a:ext>
            </a:extLst>
          </p:cNvPr>
          <p:cNvSpPr>
            <a:spLocks noGrp="1" noChangeArrowheads="1"/>
          </p:cNvSpPr>
          <p:nvPr>
            <p:ph type="title"/>
          </p:nvPr>
        </p:nvSpPr>
        <p:spPr/>
        <p:txBody>
          <a:bodyPr/>
          <a:lstStyle/>
          <a:p>
            <a:pPr eaLnBrk="1" hangingPunct="1">
              <a:defRPr/>
            </a:pPr>
            <a:r>
              <a:rPr lang="en-US" altLang="en-US" sz="3200"/>
              <a:t>How Can We Explain the Change in </a:t>
            </a:r>
            <a:br>
              <a:rPr lang="en-US" altLang="en-US" sz="3200"/>
            </a:br>
            <a:r>
              <a:rPr lang="en-US" altLang="en-US" sz="3200"/>
              <a:t>Paul and Apostles?</a:t>
            </a:r>
          </a:p>
        </p:txBody>
      </p:sp>
      <p:sp>
        <p:nvSpPr>
          <p:cNvPr id="82947" name="Rectangle 3">
            <a:extLst>
              <a:ext uri="{FF2B5EF4-FFF2-40B4-BE49-F238E27FC236}">
                <a16:creationId xmlns:a16="http://schemas.microsoft.com/office/drawing/2014/main" id="{1D5740D2-0F34-4F98-9B32-F54A516F4E1B}"/>
              </a:ext>
            </a:extLst>
          </p:cNvPr>
          <p:cNvSpPr>
            <a:spLocks noGrp="1" noChangeArrowheads="1"/>
          </p:cNvSpPr>
          <p:nvPr>
            <p:ph type="body" idx="1"/>
          </p:nvPr>
        </p:nvSpPr>
        <p:spPr/>
        <p:txBody>
          <a:bodyPr/>
          <a:lstStyle/>
          <a:p>
            <a:pPr eaLnBrk="1" hangingPunct="1">
              <a:defRPr/>
            </a:pPr>
            <a:r>
              <a:rPr lang="en-US" altLang="en-US"/>
              <a:t>The Apostles changed from cowering to courageous in proclaiming the Gospel</a:t>
            </a:r>
          </a:p>
          <a:p>
            <a:pPr eaLnBrk="1" hangingPunct="1">
              <a:defRPr/>
            </a:pPr>
            <a:r>
              <a:rPr lang="en-US" altLang="en-US"/>
              <a:t>Paul went from chief persecutor of Christianity to its chief evangelist</a:t>
            </a:r>
          </a:p>
          <a:p>
            <a:pPr eaLnBrk="1" hangingPunct="1">
              <a:defRPr/>
            </a:pPr>
            <a:r>
              <a:rPr lang="en-US" altLang="en-US"/>
              <a:t>The only possible explanation is that they encountered the resurrected Christ!</a:t>
            </a:r>
          </a:p>
          <a:p>
            <a:pPr eaLnBrk="1" hangingPunct="1">
              <a:defRPr/>
            </a:pPr>
            <a:r>
              <a:rPr lang="en-US" altLang="en-US"/>
              <a:t>Paul and the Apostles believed the Gospel and were willing to die for it!</a:t>
            </a:r>
          </a:p>
          <a:p>
            <a:pPr eaLnBrk="1" hangingPunct="1">
              <a:buFont typeface="Wingdings" panose="05000000000000000000" pitchFamily="2" charset="2"/>
              <a:buNone/>
              <a:defRPr/>
            </a:pPr>
            <a:endParaRPr lang="en-US" altLang="en-US"/>
          </a:p>
          <a:p>
            <a:pPr eaLnBrk="1" hangingPunct="1">
              <a:buFont typeface="Wingdings" panose="05000000000000000000" pitchFamily="2" charset="2"/>
              <a:buNone/>
              <a:defRPr/>
            </a:pP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B46352A-20B8-4B3A-BC2E-D7364CD832C2}"/>
              </a:ext>
            </a:extLst>
          </p:cNvPr>
          <p:cNvSpPr>
            <a:spLocks noGrp="1" noChangeArrowheads="1"/>
          </p:cNvSpPr>
          <p:nvPr>
            <p:ph type="title"/>
          </p:nvPr>
        </p:nvSpPr>
        <p:spPr>
          <a:xfrm>
            <a:off x="457200" y="0"/>
            <a:ext cx="8229600" cy="533400"/>
          </a:xfrm>
        </p:spPr>
        <p:txBody>
          <a:bodyPr/>
          <a:lstStyle/>
          <a:p>
            <a:pPr eaLnBrk="1" hangingPunct="1">
              <a:defRPr/>
            </a:pPr>
            <a:r>
              <a:rPr lang="en-US" altLang="en-US" sz="3200"/>
              <a:t>Why Christian Apologetics?</a:t>
            </a:r>
          </a:p>
        </p:txBody>
      </p:sp>
      <p:sp>
        <p:nvSpPr>
          <p:cNvPr id="29699" name="Rectangle 3">
            <a:extLst>
              <a:ext uri="{FF2B5EF4-FFF2-40B4-BE49-F238E27FC236}">
                <a16:creationId xmlns:a16="http://schemas.microsoft.com/office/drawing/2014/main" id="{1DE7C132-C722-47BB-B1E7-867048270085}"/>
              </a:ext>
            </a:extLst>
          </p:cNvPr>
          <p:cNvSpPr>
            <a:spLocks noGrp="1" noChangeArrowheads="1"/>
          </p:cNvSpPr>
          <p:nvPr>
            <p:ph type="body" idx="1"/>
          </p:nvPr>
        </p:nvSpPr>
        <p:spPr>
          <a:xfrm>
            <a:off x="0" y="762000"/>
            <a:ext cx="9144000" cy="5029200"/>
          </a:xfrm>
          <a:extLst>
            <a:ext uri="{909E8E84-426E-40DD-AFC4-6F175D3DCCD1}">
              <a14:hiddenFill xmlns:a14="http://schemas.microsoft.com/office/drawing/2010/main">
                <a:solidFill>
                  <a:schemeClr val="bg1"/>
                </a:solidFill>
              </a14:hiddenFill>
            </a:ext>
          </a:extLst>
        </p:spPr>
        <p:txBody>
          <a:bodyPr/>
          <a:lstStyle/>
          <a:p>
            <a:pPr eaLnBrk="1" hangingPunct="1">
              <a:defRPr/>
            </a:pPr>
            <a:r>
              <a:rPr lang="en-US" altLang="en-US" sz="2800"/>
              <a:t>   …Always be prepared to give an answer to everyone who asks you to give the reason for the hope that you have. But do this with gentleness and respect…1 Peter 3:15</a:t>
            </a:r>
          </a:p>
          <a:p>
            <a:pPr lvl="1" eaLnBrk="1" hangingPunct="1">
              <a:buFontTx/>
              <a:buNone/>
              <a:defRPr/>
            </a:pPr>
            <a:endParaRPr lang="en-US" altLang="en-US" sz="2400"/>
          </a:p>
          <a:p>
            <a:pPr eaLnBrk="1" hangingPunct="1">
              <a:defRPr/>
            </a:pPr>
            <a:r>
              <a:rPr lang="en-US" altLang="en-US" sz="2800"/>
              <a:t>We demolish arguments and every pretension that sets itself up against the knowledge of God, and we take captive every thought to make it obedient to Christ. 2 Cor. 10:5	</a:t>
            </a:r>
          </a:p>
          <a:p>
            <a:pPr lvl="1" eaLnBrk="1" hangingPunct="1">
              <a:buFontTx/>
              <a:buNone/>
              <a:defRPr/>
            </a:pPr>
            <a:endParaRPr lang="en-US" altLang="en-US" sz="2400"/>
          </a:p>
          <a:p>
            <a:pPr eaLnBrk="1" hangingPunct="1">
              <a:defRPr/>
            </a:pPr>
            <a:r>
              <a:rPr lang="en-US" altLang="en-US" sz="2800"/>
              <a:t> “Come now, and let us reason together,” Says the LORD . . . Is. 1:18</a:t>
            </a:r>
          </a:p>
          <a:p>
            <a:pPr lvl="1" eaLnBrk="1" hangingPunct="1">
              <a:buFontTx/>
              <a:buNone/>
              <a:defRPr/>
            </a:pPr>
            <a:endParaRPr lang="en-US" altLang="en-US"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BC5DA1DD-38FA-403F-9681-8841A069A857}"/>
              </a:ext>
            </a:extLst>
          </p:cNvPr>
          <p:cNvSpPr>
            <a:spLocks noGrp="1" noChangeArrowheads="1"/>
          </p:cNvSpPr>
          <p:nvPr>
            <p:ph type="title"/>
          </p:nvPr>
        </p:nvSpPr>
        <p:spPr/>
        <p:txBody>
          <a:bodyPr/>
          <a:lstStyle/>
          <a:p>
            <a:pPr eaLnBrk="1" hangingPunct="1">
              <a:defRPr/>
            </a:pPr>
            <a:r>
              <a:rPr lang="en-US" altLang="en-US"/>
              <a:t>Would Early Christians Die for a Lie?</a:t>
            </a:r>
          </a:p>
        </p:txBody>
      </p:sp>
      <p:sp>
        <p:nvSpPr>
          <p:cNvPr id="83971" name="Rectangle 3">
            <a:extLst>
              <a:ext uri="{FF2B5EF4-FFF2-40B4-BE49-F238E27FC236}">
                <a16:creationId xmlns:a16="http://schemas.microsoft.com/office/drawing/2014/main" id="{A3E46924-9F65-4DB2-95F6-85765A445627}"/>
              </a:ext>
            </a:extLst>
          </p:cNvPr>
          <p:cNvSpPr>
            <a:spLocks noGrp="1" noChangeArrowheads="1"/>
          </p:cNvSpPr>
          <p:nvPr>
            <p:ph type="body" idx="1"/>
          </p:nvPr>
        </p:nvSpPr>
        <p:spPr>
          <a:xfrm>
            <a:off x="457200" y="1219200"/>
            <a:ext cx="8229600" cy="4911725"/>
          </a:xfrm>
        </p:spPr>
        <p:txBody>
          <a:bodyPr/>
          <a:lstStyle/>
          <a:p>
            <a:pPr eaLnBrk="1" hangingPunct="1">
              <a:defRPr/>
            </a:pPr>
            <a:r>
              <a:rPr lang="en-US" altLang="en-US" sz="2800"/>
              <a:t>Someone might die for the truth</a:t>
            </a:r>
          </a:p>
          <a:p>
            <a:pPr eaLnBrk="1" hangingPunct="1">
              <a:defRPr/>
            </a:pPr>
            <a:r>
              <a:rPr lang="en-US" altLang="en-US" sz="2800"/>
              <a:t>Someone might die to save someone else</a:t>
            </a:r>
          </a:p>
          <a:p>
            <a:pPr eaLnBrk="1" hangingPunct="1">
              <a:defRPr/>
            </a:pPr>
            <a:r>
              <a:rPr lang="en-US" altLang="en-US" sz="2800"/>
              <a:t>Someone might die for a lie if they thought it was the truth</a:t>
            </a:r>
          </a:p>
          <a:p>
            <a:pPr eaLnBrk="1" hangingPunct="1">
              <a:defRPr/>
            </a:pPr>
            <a:r>
              <a:rPr lang="en-US" altLang="en-US" sz="2800"/>
              <a:t>No one will die for something they know to be a lie</a:t>
            </a:r>
          </a:p>
          <a:p>
            <a:pPr eaLnBrk="1" hangingPunct="1">
              <a:defRPr/>
            </a:pPr>
            <a:r>
              <a:rPr lang="en-US" altLang="en-US" sz="2800"/>
              <a:t>Paul and the Apostles were in a position to know the truth—They were eyewitnesses</a:t>
            </a:r>
          </a:p>
          <a:p>
            <a:pPr lvl="1" eaLnBrk="1" hangingPunct="1">
              <a:defRPr/>
            </a:pPr>
            <a:r>
              <a:rPr lang="en-US" altLang="en-US" sz="2400"/>
              <a:t> We have to conclude that the apostles saw the resurrected Christ</a:t>
            </a:r>
          </a:p>
          <a:p>
            <a:pPr lvl="1" eaLnBrk="1" hangingPunct="1">
              <a:defRPr/>
            </a:pPr>
            <a:r>
              <a:rPr lang="en-US" altLang="en-US" sz="2400"/>
              <a:t>It is inescapable that the resurrection is true!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6AFDA95-91E4-49E7-944E-AFDB9E6D1DC0}"/>
              </a:ext>
            </a:extLst>
          </p:cNvPr>
          <p:cNvSpPr>
            <a:spLocks noGrp="1" noChangeArrowheads="1"/>
          </p:cNvSpPr>
          <p:nvPr>
            <p:ph type="body" idx="1"/>
          </p:nvPr>
        </p:nvSpPr>
        <p:spPr>
          <a:xfrm>
            <a:off x="457200" y="1371600"/>
            <a:ext cx="8229600" cy="4754563"/>
          </a:xfrm>
        </p:spPr>
        <p:txBody>
          <a:bodyPr/>
          <a:lstStyle/>
          <a:p>
            <a:pPr eaLnBrk="1" hangingPunct="1">
              <a:buFont typeface="Wingdings" panose="05000000000000000000" pitchFamily="2" charset="2"/>
              <a:buNone/>
              <a:defRPr/>
            </a:pPr>
            <a:endParaRPr lang="en-US" altLang="en-US" sz="2800"/>
          </a:p>
          <a:p>
            <a:pPr eaLnBrk="1" hangingPunct="1">
              <a:buFont typeface="Wingdings" panose="05000000000000000000" pitchFamily="2" charset="2"/>
              <a:buNone/>
              <a:defRPr/>
            </a:pPr>
            <a:r>
              <a:rPr lang="en-US" altLang="en-US" sz="2800"/>
              <a:t>	1Co 15:3-7  For I delivered to you as of first importance what I also received: that Christ died for our sins in accordance with the Scriptures, that he was buried, that he was raised on the third day in accordance with the Scriptures, and that he appeared to Cephas, then to the twelve. Then he appeared to more than five hundred brothers at one time, most of whom are still alive, though some have fallen asleep. Then he appeared to James, then to all the apostles. </a:t>
            </a:r>
          </a:p>
          <a:p>
            <a:pPr eaLnBrk="1" hangingPunct="1">
              <a:buFont typeface="Wingdings" panose="05000000000000000000" pitchFamily="2" charset="2"/>
              <a:buNone/>
              <a:defRPr/>
            </a:pPr>
            <a:endParaRPr lang="en-US" altLang="en-US" sz="2800"/>
          </a:p>
        </p:txBody>
      </p:sp>
      <p:sp>
        <p:nvSpPr>
          <p:cNvPr id="84995" name="Rectangle 3">
            <a:extLst>
              <a:ext uri="{FF2B5EF4-FFF2-40B4-BE49-F238E27FC236}">
                <a16:creationId xmlns:a16="http://schemas.microsoft.com/office/drawing/2014/main" id="{DA8A1BCA-440D-4282-809A-961D91182325}"/>
              </a:ext>
            </a:extLst>
          </p:cNvPr>
          <p:cNvSpPr>
            <a:spLocks noGrp="1" noRot="1" noChangeArrowheads="1"/>
          </p:cNvSpPr>
          <p:nvPr>
            <p:ph type="title"/>
          </p:nvPr>
        </p:nvSpPr>
        <p:spPr/>
        <p:txBody>
          <a:bodyPr/>
          <a:lstStyle/>
          <a:p>
            <a:pPr eaLnBrk="1" hangingPunct="1">
              <a:defRPr/>
            </a:pPr>
            <a:r>
              <a:rPr lang="en-US" altLang="en-US"/>
              <a:t>Eyewitnesses of the Resurrection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621443F-7064-4A8A-B56C-C320A7C97776}"/>
              </a:ext>
            </a:extLst>
          </p:cNvPr>
          <p:cNvSpPr>
            <a:spLocks noGrp="1" noChangeArrowheads="1"/>
          </p:cNvSpPr>
          <p:nvPr>
            <p:ph type="title"/>
          </p:nvPr>
        </p:nvSpPr>
        <p:spPr>
          <a:xfrm>
            <a:off x="381000" y="0"/>
            <a:ext cx="8305800" cy="1104900"/>
          </a:xfrm>
        </p:spPr>
        <p:txBody>
          <a:bodyPr/>
          <a:lstStyle/>
          <a:p>
            <a:pPr eaLnBrk="1" hangingPunct="1">
              <a:defRPr/>
            </a:pPr>
            <a:r>
              <a:rPr lang="en-US" altLang="en-US">
                <a:solidFill>
                  <a:schemeClr val="tx1"/>
                </a:solidFill>
              </a:rPr>
              <a:t>Tradition as to How the Apostles and Early Christians Died*:</a:t>
            </a:r>
          </a:p>
        </p:txBody>
      </p:sp>
      <p:sp>
        <p:nvSpPr>
          <p:cNvPr id="87043" name="Rectangle 3">
            <a:extLst>
              <a:ext uri="{FF2B5EF4-FFF2-40B4-BE49-F238E27FC236}">
                <a16:creationId xmlns:a16="http://schemas.microsoft.com/office/drawing/2014/main" id="{6CD3486B-0EFA-47AB-BD8E-0B3A097C8733}"/>
              </a:ext>
            </a:extLst>
          </p:cNvPr>
          <p:cNvSpPr>
            <a:spLocks noGrp="1" noChangeArrowheads="1"/>
          </p:cNvSpPr>
          <p:nvPr>
            <p:ph type="body" idx="1"/>
          </p:nvPr>
        </p:nvSpPr>
        <p:spPr>
          <a:xfrm>
            <a:off x="533400" y="1143000"/>
            <a:ext cx="8458200" cy="4572000"/>
          </a:xfrm>
        </p:spPr>
        <p:txBody>
          <a:bodyPr/>
          <a:lstStyle/>
          <a:p>
            <a:pPr eaLnBrk="1" hangingPunct="1">
              <a:defRPr/>
            </a:pPr>
            <a:r>
              <a:rPr lang="en-US" altLang="en-US" sz="2000"/>
              <a:t>Christ		Crucified</a:t>
            </a:r>
          </a:p>
          <a:p>
            <a:pPr eaLnBrk="1" hangingPunct="1">
              <a:defRPr/>
            </a:pPr>
            <a:r>
              <a:rPr lang="en-US" altLang="en-US" sz="2000"/>
              <a:t>Stephen		Stoned</a:t>
            </a:r>
          </a:p>
          <a:p>
            <a:pPr eaLnBrk="1" hangingPunct="1">
              <a:defRPr/>
            </a:pPr>
            <a:r>
              <a:rPr lang="en-US" altLang="en-US" sz="2000"/>
              <a:t>Paul			Beheaded</a:t>
            </a:r>
          </a:p>
          <a:p>
            <a:pPr eaLnBrk="1" hangingPunct="1">
              <a:defRPr/>
            </a:pPr>
            <a:r>
              <a:rPr lang="en-US" altLang="en-US" sz="2000"/>
              <a:t>Peter 		Crucified</a:t>
            </a:r>
          </a:p>
          <a:p>
            <a:pPr eaLnBrk="1" hangingPunct="1">
              <a:defRPr/>
            </a:pPr>
            <a:r>
              <a:rPr lang="en-US" altLang="en-US" sz="2000"/>
              <a:t>James		Stoned and beaten</a:t>
            </a:r>
          </a:p>
          <a:p>
            <a:pPr eaLnBrk="1" hangingPunct="1">
              <a:defRPr/>
            </a:pPr>
            <a:r>
              <a:rPr lang="en-US" altLang="en-US" sz="2000"/>
              <a:t>Mark			Drawn with ropes onto fire</a:t>
            </a:r>
          </a:p>
          <a:p>
            <a:pPr eaLnBrk="1" hangingPunct="1">
              <a:defRPr/>
            </a:pPr>
            <a:r>
              <a:rPr lang="en-US" altLang="en-US" sz="2000"/>
              <a:t>Simon 		Crucified</a:t>
            </a:r>
          </a:p>
          <a:p>
            <a:pPr eaLnBrk="1" hangingPunct="1">
              <a:defRPr/>
            </a:pPr>
            <a:r>
              <a:rPr lang="en-US" altLang="en-US" sz="2000"/>
              <a:t>Phillip		Crucified and stoned</a:t>
            </a:r>
          </a:p>
          <a:p>
            <a:pPr eaLnBrk="1" hangingPunct="1">
              <a:defRPr/>
            </a:pPr>
            <a:r>
              <a:rPr lang="en-US" altLang="en-US" sz="2000"/>
              <a:t>Bartholomew		Beaten, crucified, excoriated, beheaded</a:t>
            </a:r>
          </a:p>
          <a:p>
            <a:pPr eaLnBrk="1" hangingPunct="1">
              <a:defRPr/>
            </a:pPr>
            <a:r>
              <a:rPr lang="en-US" altLang="en-US" sz="2000"/>
              <a:t>Andrew 		Crucified</a:t>
            </a:r>
          </a:p>
          <a:p>
            <a:pPr eaLnBrk="1" hangingPunct="1">
              <a:defRPr/>
            </a:pPr>
            <a:r>
              <a:rPr lang="en-US" altLang="en-US" sz="2000"/>
              <a:t>Matthew 		Run through with spear</a:t>
            </a:r>
          </a:p>
          <a:p>
            <a:pPr eaLnBrk="1" hangingPunct="1">
              <a:buFont typeface="Wingdings" panose="05000000000000000000" pitchFamily="2" charset="2"/>
              <a:buNone/>
              <a:defRPr/>
            </a:pPr>
            <a:r>
              <a:rPr lang="en-US" altLang="en-US" sz="1400"/>
              <a:t>*according to the bible and Foxe’s Book of Martyrs and the Bible</a:t>
            </a:r>
            <a:endParaRPr lang="en-US" altLang="en-US" sz="2000"/>
          </a:p>
          <a:p>
            <a:pPr eaLnBrk="1" hangingPunct="1">
              <a:buFont typeface="Wingdings" panose="05000000000000000000" pitchFamily="2" charset="2"/>
              <a:buNone/>
              <a:defRPr/>
            </a:pPr>
            <a:r>
              <a:rPr lang="en-US" altLang="en-US" sz="2000"/>
              <a:t>	</a:t>
            </a:r>
            <a:r>
              <a:rPr lang="en-US" altLang="en-US" sz="2000">
                <a:solidFill>
                  <a:srgbClr val="FFFF00"/>
                </a:solidFill>
              </a:rPr>
              <a:t>Many had the opportunity to recant or swear allegiance to the Roman gods to be spared execution—but they chose execution instead, because they believed in Christ!</a:t>
            </a:r>
          </a:p>
          <a:p>
            <a:pPr eaLnBrk="1" hangingPunct="1">
              <a:buFont typeface="Wingdings" panose="05000000000000000000" pitchFamily="2" charset="2"/>
              <a:buNone/>
              <a:defRPr/>
            </a:pPr>
            <a:endParaRPr lang="en-US" altLang="en-US" sz="2000">
              <a:solidFill>
                <a:srgbClr val="FFFF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89E3F22C-2620-418B-8A5A-0C83E24E2505}"/>
              </a:ext>
            </a:extLst>
          </p:cNvPr>
          <p:cNvSpPr>
            <a:spLocks noGrp="1" noChangeArrowheads="1"/>
          </p:cNvSpPr>
          <p:nvPr>
            <p:ph type="title"/>
          </p:nvPr>
        </p:nvSpPr>
        <p:spPr/>
        <p:txBody>
          <a:bodyPr/>
          <a:lstStyle/>
          <a:p>
            <a:pPr eaLnBrk="1" hangingPunct="1">
              <a:defRPr/>
            </a:pPr>
            <a:r>
              <a:rPr lang="en-US" altLang="en-US"/>
              <a:t>Emperor Trajan’s letter to Pliny</a:t>
            </a:r>
          </a:p>
        </p:txBody>
      </p:sp>
      <p:sp>
        <p:nvSpPr>
          <p:cNvPr id="131075" name="Rectangle 3">
            <a:extLst>
              <a:ext uri="{FF2B5EF4-FFF2-40B4-BE49-F238E27FC236}">
                <a16:creationId xmlns:a16="http://schemas.microsoft.com/office/drawing/2014/main" id="{16C28079-69E3-41FC-AAED-17AF95BA0421}"/>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a:t>	“No search should be made for these people; when they are denounced and found guilty they must be punished; with the restriction, however, that when the party denies himself to be a Christian, and shall give proof that [he] is not (that is, by adoring our gods) he shall be pardoned on the grounds of repentance.”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ACC75FD8-E77F-4690-9AF2-282B51D9373B}"/>
              </a:ext>
            </a:extLst>
          </p:cNvPr>
          <p:cNvSpPr>
            <a:spLocks noGrp="1" noChangeArrowheads="1"/>
          </p:cNvSpPr>
          <p:nvPr>
            <p:ph type="title"/>
          </p:nvPr>
        </p:nvSpPr>
        <p:spPr/>
        <p:txBody>
          <a:bodyPr/>
          <a:lstStyle/>
          <a:p>
            <a:pPr eaLnBrk="1" hangingPunct="1">
              <a:defRPr/>
            </a:pPr>
            <a:r>
              <a:rPr lang="en-US" altLang="en-US"/>
              <a:t>An Obvious Conclusion</a:t>
            </a:r>
          </a:p>
        </p:txBody>
      </p:sp>
      <p:sp>
        <p:nvSpPr>
          <p:cNvPr id="92163" name="Rectangle 3">
            <a:extLst>
              <a:ext uri="{FF2B5EF4-FFF2-40B4-BE49-F238E27FC236}">
                <a16:creationId xmlns:a16="http://schemas.microsoft.com/office/drawing/2014/main" id="{CE18F55B-0C16-4BC1-BACE-201405FC6C24}"/>
              </a:ext>
            </a:extLst>
          </p:cNvPr>
          <p:cNvSpPr>
            <a:spLocks noGrp="1" noChangeArrowheads="1"/>
          </p:cNvSpPr>
          <p:nvPr>
            <p:ph type="body" idx="1"/>
          </p:nvPr>
        </p:nvSpPr>
        <p:spPr>
          <a:xfrm>
            <a:off x="762000" y="1600200"/>
            <a:ext cx="7924800" cy="4530725"/>
          </a:xfrm>
        </p:spPr>
        <p:txBody>
          <a:bodyPr/>
          <a:lstStyle/>
          <a:p>
            <a:pPr marL="0" indent="0" eaLnBrk="1" hangingPunct="1">
              <a:buFont typeface="Wingdings" panose="05000000000000000000" pitchFamily="2" charset="2"/>
              <a:buNone/>
              <a:defRPr/>
            </a:pPr>
            <a:r>
              <a:rPr lang="en-US" altLang="en-US" i="1"/>
              <a:t>The Historian has to say, “How do we explain that this movement spread like wildfire with Jesus as the Messiah, even though Jesus had been crucified?” The answer has to be, it can only be, because He was raised from the dead.</a:t>
            </a:r>
            <a:r>
              <a:rPr lang="en-US" altLang="en-US"/>
              <a:t>					      			 ~N.T. Wright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1C598E13-9F87-44DB-A4C4-D2E4F477A7C3}"/>
              </a:ext>
            </a:extLst>
          </p:cNvPr>
          <p:cNvSpPr>
            <a:spLocks noGrp="1" noChangeArrowheads="1"/>
          </p:cNvSpPr>
          <p:nvPr>
            <p:ph type="title"/>
          </p:nvPr>
        </p:nvSpPr>
        <p:spPr>
          <a:xfrm>
            <a:off x="0" y="228600"/>
            <a:ext cx="9144000" cy="1143000"/>
          </a:xfrm>
        </p:spPr>
        <p:txBody>
          <a:bodyPr/>
          <a:lstStyle/>
          <a:p>
            <a:pPr eaLnBrk="1" hangingPunct="1">
              <a:defRPr/>
            </a:pPr>
            <a:r>
              <a:rPr lang="en-US" altLang="en-US"/>
              <a:t>According to Supreme Court </a:t>
            </a:r>
            <a:br>
              <a:rPr lang="en-US" altLang="en-US"/>
            </a:br>
            <a:r>
              <a:rPr lang="en-US" altLang="en-US"/>
              <a:t>Justice Antonin Scalia:</a:t>
            </a:r>
          </a:p>
        </p:txBody>
      </p:sp>
      <p:sp>
        <p:nvSpPr>
          <p:cNvPr id="90115" name="Rectangle 3">
            <a:extLst>
              <a:ext uri="{FF2B5EF4-FFF2-40B4-BE49-F238E27FC236}">
                <a16:creationId xmlns:a16="http://schemas.microsoft.com/office/drawing/2014/main" id="{43EEB9B5-FD24-4651-9BC8-E12E74E81786}"/>
              </a:ext>
            </a:extLst>
          </p:cNvPr>
          <p:cNvSpPr>
            <a:spLocks noGrp="1" noChangeArrowheads="1"/>
          </p:cNvSpPr>
          <p:nvPr>
            <p:ph type="body" idx="1"/>
          </p:nvPr>
        </p:nvSpPr>
        <p:spPr>
          <a:xfrm>
            <a:off x="457200" y="1676400"/>
            <a:ext cx="8382000" cy="4530725"/>
          </a:xfrm>
        </p:spPr>
        <p:txBody>
          <a:bodyPr/>
          <a:lstStyle/>
          <a:p>
            <a:pPr eaLnBrk="1" hangingPunct="1">
              <a:buFont typeface="Wingdings" panose="05000000000000000000" pitchFamily="2" charset="2"/>
              <a:buNone/>
              <a:defRPr/>
            </a:pPr>
            <a:r>
              <a:rPr lang="en-US" altLang="en-US"/>
              <a:t>	“It is not irrational to accept the testimony of eyewitnesses who had nothing to gain? . . . The wise do not believe in the resurrection of the dead. So everything from Easter morning to the Ascension had to be made up by groveling enthusiasts as part of their plan to get themselves martyred.”</a:t>
            </a:r>
          </a:p>
        </p:txBody>
      </p:sp>
      <p:sp>
        <p:nvSpPr>
          <p:cNvPr id="90116" name="Rectangle 4">
            <a:extLst>
              <a:ext uri="{FF2B5EF4-FFF2-40B4-BE49-F238E27FC236}">
                <a16:creationId xmlns:a16="http://schemas.microsoft.com/office/drawing/2014/main" id="{2206507F-2290-4DF6-9CEE-09A67B4D6412}"/>
              </a:ext>
            </a:extLst>
          </p:cNvPr>
          <p:cNvSpPr>
            <a:spLocks noChangeArrowheads="1"/>
          </p:cNvSpPr>
          <p:nvPr/>
        </p:nvSpPr>
        <p:spPr bwMode="auto">
          <a:xfrm>
            <a:off x="3886200" y="5334000"/>
            <a:ext cx="488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hlink"/>
              </a:buClr>
              <a:buSzPct val="90000"/>
              <a:buFont typeface="Wingdings" panose="05000000000000000000" pitchFamily="2" charset="2"/>
              <a:buNone/>
              <a:defRPr/>
            </a:pPr>
            <a:r>
              <a:rPr lang="en-US" altLang="en-US">
                <a:effectLst>
                  <a:outerShdw blurRad="38100" dist="38100" dir="2700000" algn="tl">
                    <a:srgbClr val="000000"/>
                  </a:outerShdw>
                </a:effectLst>
              </a:rPr>
              <a:t>http://tmatt.gospelcom.net/column/1996/04/24/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57207AE-491A-4805-A6ED-C165A787AAD3}"/>
              </a:ext>
            </a:extLst>
          </p:cNvPr>
          <p:cNvSpPr>
            <a:spLocks noGrp="1" noChangeArrowheads="1"/>
          </p:cNvSpPr>
          <p:nvPr>
            <p:ph type="title"/>
          </p:nvPr>
        </p:nvSpPr>
        <p:spPr>
          <a:xfrm>
            <a:off x="457200" y="277813"/>
            <a:ext cx="8229600" cy="636587"/>
          </a:xfrm>
        </p:spPr>
        <p:txBody>
          <a:bodyPr/>
          <a:lstStyle/>
          <a:p>
            <a:pPr eaLnBrk="1" hangingPunct="1">
              <a:defRPr/>
            </a:pPr>
            <a:r>
              <a:rPr lang="en-US" altLang="en-US" sz="3200"/>
              <a:t>Proving Christianity Is True</a:t>
            </a:r>
          </a:p>
        </p:txBody>
      </p:sp>
      <p:sp>
        <p:nvSpPr>
          <p:cNvPr id="64515" name="Rectangle 3">
            <a:extLst>
              <a:ext uri="{FF2B5EF4-FFF2-40B4-BE49-F238E27FC236}">
                <a16:creationId xmlns:a16="http://schemas.microsoft.com/office/drawing/2014/main" id="{01CE5045-2718-4CA5-9E00-7FDB20C7B0C0}"/>
              </a:ext>
            </a:extLst>
          </p:cNvPr>
          <p:cNvSpPr>
            <a:spLocks noGrp="1" noChangeArrowheads="1"/>
          </p:cNvSpPr>
          <p:nvPr>
            <p:ph type="body" idx="1"/>
          </p:nvPr>
        </p:nvSpPr>
        <p:spPr>
          <a:xfrm>
            <a:off x="228600" y="1371600"/>
            <a:ext cx="8686800" cy="4530725"/>
          </a:xfrm>
        </p:spPr>
        <p:txBody>
          <a:bodyPr/>
          <a:lstStyle/>
          <a:p>
            <a:pPr marL="609600" indent="-609600" eaLnBrk="1" hangingPunct="1">
              <a:lnSpc>
                <a:spcPct val="80000"/>
              </a:lnSpc>
              <a:buFont typeface="Wingdings" panose="05000000000000000000" pitchFamily="2" charset="2"/>
              <a:buNone/>
              <a:defRPr/>
            </a:pPr>
            <a:r>
              <a:rPr lang="en-US" altLang="en-US" sz="2800"/>
              <a:t>1. The New Testament is historically reliable</a:t>
            </a:r>
          </a:p>
          <a:p>
            <a:pPr marL="609600" indent="-609600" eaLnBrk="1" hangingPunct="1">
              <a:lnSpc>
                <a:spcPct val="80000"/>
              </a:lnSpc>
              <a:buFont typeface="Wingdings" panose="05000000000000000000" pitchFamily="2" charset="2"/>
              <a:buNone/>
              <a:defRPr/>
            </a:pPr>
            <a:r>
              <a:rPr lang="en-US" altLang="en-US" sz="2800"/>
              <a:t>2. The New Testament says Jesus claimed to be God</a:t>
            </a:r>
          </a:p>
          <a:p>
            <a:pPr marL="609600" indent="-609600" eaLnBrk="1" hangingPunct="1">
              <a:lnSpc>
                <a:spcPct val="80000"/>
              </a:lnSpc>
              <a:buFont typeface="Wingdings" panose="05000000000000000000" pitchFamily="2" charset="2"/>
              <a:buNone/>
              <a:defRPr/>
            </a:pPr>
            <a:r>
              <a:rPr lang="en-US" altLang="en-US" sz="2800"/>
              <a:t>3. Jesus’ claim was confirmed by </a:t>
            </a:r>
          </a:p>
          <a:p>
            <a:pPr marL="990600" lvl="1" indent="-533400" eaLnBrk="1" hangingPunct="1">
              <a:lnSpc>
                <a:spcPct val="80000"/>
              </a:lnSpc>
              <a:buFontTx/>
              <a:buNone/>
              <a:defRPr/>
            </a:pPr>
            <a:r>
              <a:rPr lang="en-US" altLang="en-US" sz="2400"/>
              <a:t>Fulfillment of all messianic prophecies</a:t>
            </a:r>
          </a:p>
          <a:p>
            <a:pPr marL="990600" lvl="1" indent="-533400" eaLnBrk="1" hangingPunct="1">
              <a:lnSpc>
                <a:spcPct val="80000"/>
              </a:lnSpc>
              <a:buFontTx/>
              <a:buNone/>
              <a:defRPr/>
            </a:pPr>
            <a:r>
              <a:rPr lang="en-US" altLang="en-US" sz="2400"/>
              <a:t>His sinless and miraculous life</a:t>
            </a:r>
          </a:p>
          <a:p>
            <a:pPr marL="990600" lvl="1" indent="-533400" eaLnBrk="1" hangingPunct="1">
              <a:lnSpc>
                <a:spcPct val="80000"/>
              </a:lnSpc>
              <a:buFontTx/>
              <a:buNone/>
              <a:defRPr/>
            </a:pPr>
            <a:r>
              <a:rPr lang="en-US" altLang="en-US" sz="2400"/>
              <a:t>His prediction and accomplishment of His resurrection</a:t>
            </a:r>
          </a:p>
          <a:p>
            <a:pPr marL="609600" indent="-609600" eaLnBrk="1" hangingPunct="1">
              <a:lnSpc>
                <a:spcPct val="80000"/>
              </a:lnSpc>
              <a:buFont typeface="Wingdings" panose="05000000000000000000" pitchFamily="2" charset="2"/>
              <a:buNone/>
              <a:defRPr/>
            </a:pPr>
            <a:r>
              <a:rPr lang="en-US" altLang="en-US" sz="2800">
                <a:solidFill>
                  <a:srgbClr val="00FF00"/>
                </a:solidFill>
              </a:rPr>
              <a:t>4. Therefore Jesus is God</a:t>
            </a:r>
          </a:p>
          <a:p>
            <a:pPr marL="609600" indent="-609600" eaLnBrk="1" hangingPunct="1">
              <a:lnSpc>
                <a:spcPct val="80000"/>
              </a:lnSpc>
              <a:buFont typeface="Wingdings" panose="05000000000000000000" pitchFamily="2" charset="2"/>
              <a:buNone/>
              <a:defRPr/>
            </a:pPr>
            <a:r>
              <a:rPr lang="en-US" altLang="en-US" sz="2800"/>
              <a:t>5. Whatever Jesus teaches is true</a:t>
            </a:r>
          </a:p>
          <a:p>
            <a:pPr marL="609600" indent="-609600" eaLnBrk="1" hangingPunct="1">
              <a:lnSpc>
                <a:spcPct val="80000"/>
              </a:lnSpc>
              <a:buFont typeface="Wingdings" panose="05000000000000000000" pitchFamily="2" charset="2"/>
              <a:buNone/>
              <a:defRPr/>
            </a:pPr>
            <a:r>
              <a:rPr lang="en-US" altLang="en-US" sz="2800"/>
              <a:t>6. Jesus taught that the Bible is the Word of God</a:t>
            </a:r>
          </a:p>
          <a:p>
            <a:pPr marL="609600" indent="-609600" eaLnBrk="1" hangingPunct="1">
              <a:lnSpc>
                <a:spcPct val="80000"/>
              </a:lnSpc>
              <a:buFont typeface="Wingdings" panose="05000000000000000000" pitchFamily="2" charset="2"/>
              <a:buNone/>
              <a:defRPr/>
            </a:pPr>
            <a:r>
              <a:rPr lang="en-US" altLang="en-US" sz="2800"/>
              <a:t>7. Therefore the Bible is the Word of God</a:t>
            </a:r>
          </a:p>
          <a:p>
            <a:pPr marL="609600" indent="-609600" eaLnBrk="1" hangingPunct="1">
              <a:lnSpc>
                <a:spcPct val="80000"/>
              </a:lnSpc>
              <a:buFont typeface="Wingdings" panose="05000000000000000000" pitchFamily="2" charset="2"/>
              <a:buNone/>
              <a:defRPr/>
            </a:pPr>
            <a:r>
              <a:rPr lang="en-US" altLang="en-US" sz="2800"/>
              <a:t>8. We must understand and seek to live by the Word of God</a:t>
            </a:r>
          </a:p>
          <a:p>
            <a:pPr marL="609600" indent="-609600" eaLnBrk="1" hangingPunct="1">
              <a:lnSpc>
                <a:spcPct val="80000"/>
              </a:lnSpc>
              <a:defRPr/>
            </a:pPr>
            <a:endParaRPr lang="en-US" altLang="en-US"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A12ACD7-4F93-4159-91C1-CF4060D8C640}"/>
              </a:ext>
            </a:extLst>
          </p:cNvPr>
          <p:cNvSpPr>
            <a:spLocks noGrp="1" noChangeArrowheads="1"/>
          </p:cNvSpPr>
          <p:nvPr>
            <p:ph type="title"/>
          </p:nvPr>
        </p:nvSpPr>
        <p:spPr>
          <a:xfrm>
            <a:off x="457200" y="277813"/>
            <a:ext cx="8229600" cy="636587"/>
          </a:xfrm>
        </p:spPr>
        <p:txBody>
          <a:bodyPr/>
          <a:lstStyle/>
          <a:p>
            <a:pPr eaLnBrk="1" hangingPunct="1">
              <a:defRPr/>
            </a:pPr>
            <a:r>
              <a:rPr lang="en-US" altLang="en-US" sz="3200"/>
              <a:t>Proving Christianity Is True</a:t>
            </a:r>
          </a:p>
        </p:txBody>
      </p:sp>
      <p:sp>
        <p:nvSpPr>
          <p:cNvPr id="65539" name="Rectangle 3">
            <a:extLst>
              <a:ext uri="{FF2B5EF4-FFF2-40B4-BE49-F238E27FC236}">
                <a16:creationId xmlns:a16="http://schemas.microsoft.com/office/drawing/2014/main" id="{1611C825-DB3F-4027-8D40-2B1A882E2AE8}"/>
              </a:ext>
            </a:extLst>
          </p:cNvPr>
          <p:cNvSpPr>
            <a:spLocks noGrp="1" noChangeArrowheads="1"/>
          </p:cNvSpPr>
          <p:nvPr>
            <p:ph type="body" idx="1"/>
          </p:nvPr>
        </p:nvSpPr>
        <p:spPr>
          <a:xfrm>
            <a:off x="228600" y="1371600"/>
            <a:ext cx="8686800" cy="4530725"/>
          </a:xfrm>
        </p:spPr>
        <p:txBody>
          <a:bodyPr/>
          <a:lstStyle/>
          <a:p>
            <a:pPr marL="609600" indent="-609600" eaLnBrk="1" hangingPunct="1">
              <a:lnSpc>
                <a:spcPct val="80000"/>
              </a:lnSpc>
              <a:buFont typeface="Wingdings" panose="05000000000000000000" pitchFamily="2" charset="2"/>
              <a:buNone/>
              <a:defRPr/>
            </a:pPr>
            <a:r>
              <a:rPr lang="en-US" altLang="en-US" sz="2800"/>
              <a:t>1. The New Testament is historically reliable</a:t>
            </a:r>
          </a:p>
          <a:p>
            <a:pPr marL="609600" indent="-609600" eaLnBrk="1" hangingPunct="1">
              <a:lnSpc>
                <a:spcPct val="80000"/>
              </a:lnSpc>
              <a:buFont typeface="Wingdings" panose="05000000000000000000" pitchFamily="2" charset="2"/>
              <a:buNone/>
              <a:defRPr/>
            </a:pPr>
            <a:r>
              <a:rPr lang="en-US" altLang="en-US" sz="2800"/>
              <a:t>2. The New Testament says Jesus claimed to be God</a:t>
            </a:r>
          </a:p>
          <a:p>
            <a:pPr marL="609600" indent="-609600" eaLnBrk="1" hangingPunct="1">
              <a:lnSpc>
                <a:spcPct val="80000"/>
              </a:lnSpc>
              <a:buFont typeface="Wingdings" panose="05000000000000000000" pitchFamily="2" charset="2"/>
              <a:buNone/>
              <a:defRPr/>
            </a:pPr>
            <a:r>
              <a:rPr lang="en-US" altLang="en-US" sz="2800"/>
              <a:t>3. Jesus’ claim was confirmed by </a:t>
            </a:r>
          </a:p>
          <a:p>
            <a:pPr marL="990600" lvl="1" indent="-533400" eaLnBrk="1" hangingPunct="1">
              <a:lnSpc>
                <a:spcPct val="80000"/>
              </a:lnSpc>
              <a:buFontTx/>
              <a:buNone/>
              <a:defRPr/>
            </a:pPr>
            <a:r>
              <a:rPr lang="en-US" altLang="en-US" sz="2400"/>
              <a:t>Fulfillment of all messianic prophecies</a:t>
            </a:r>
          </a:p>
          <a:p>
            <a:pPr marL="990600" lvl="1" indent="-533400" eaLnBrk="1" hangingPunct="1">
              <a:lnSpc>
                <a:spcPct val="80000"/>
              </a:lnSpc>
              <a:buFontTx/>
              <a:buNone/>
              <a:defRPr/>
            </a:pPr>
            <a:r>
              <a:rPr lang="en-US" altLang="en-US" sz="2400"/>
              <a:t>His sinless and miraculous life</a:t>
            </a:r>
          </a:p>
          <a:p>
            <a:pPr marL="990600" lvl="1" indent="-533400" eaLnBrk="1" hangingPunct="1">
              <a:lnSpc>
                <a:spcPct val="80000"/>
              </a:lnSpc>
              <a:buFontTx/>
              <a:buNone/>
              <a:defRPr/>
            </a:pPr>
            <a:r>
              <a:rPr lang="en-US" altLang="en-US" sz="2400"/>
              <a:t>His prediction and accomplishment of His resurrection</a:t>
            </a:r>
          </a:p>
          <a:p>
            <a:pPr marL="609600" indent="-609600" eaLnBrk="1" hangingPunct="1">
              <a:lnSpc>
                <a:spcPct val="80000"/>
              </a:lnSpc>
              <a:buFont typeface="Wingdings" panose="05000000000000000000" pitchFamily="2" charset="2"/>
              <a:buNone/>
              <a:defRPr/>
            </a:pPr>
            <a:r>
              <a:rPr lang="en-US" altLang="en-US" sz="2800"/>
              <a:t>4. Therefore Jesus is God</a:t>
            </a:r>
          </a:p>
          <a:p>
            <a:pPr marL="609600" indent="-609600" eaLnBrk="1" hangingPunct="1">
              <a:lnSpc>
                <a:spcPct val="80000"/>
              </a:lnSpc>
              <a:buFont typeface="Wingdings" panose="05000000000000000000" pitchFamily="2" charset="2"/>
              <a:buNone/>
              <a:defRPr/>
            </a:pPr>
            <a:r>
              <a:rPr lang="en-US" altLang="en-US" sz="2800">
                <a:solidFill>
                  <a:srgbClr val="00FF00"/>
                </a:solidFill>
              </a:rPr>
              <a:t>5. Whatever Jesus teaches is true</a:t>
            </a:r>
          </a:p>
          <a:p>
            <a:pPr marL="609600" indent="-609600" eaLnBrk="1" hangingPunct="1">
              <a:lnSpc>
                <a:spcPct val="80000"/>
              </a:lnSpc>
              <a:buFont typeface="Wingdings" panose="05000000000000000000" pitchFamily="2" charset="2"/>
              <a:buNone/>
              <a:defRPr/>
            </a:pPr>
            <a:r>
              <a:rPr lang="en-US" altLang="en-US" sz="2800"/>
              <a:t>6. Jesus taught that the Bible is the Word of God</a:t>
            </a:r>
          </a:p>
          <a:p>
            <a:pPr marL="609600" indent="-609600" eaLnBrk="1" hangingPunct="1">
              <a:lnSpc>
                <a:spcPct val="80000"/>
              </a:lnSpc>
              <a:buFont typeface="Wingdings" panose="05000000000000000000" pitchFamily="2" charset="2"/>
              <a:buNone/>
              <a:defRPr/>
            </a:pPr>
            <a:r>
              <a:rPr lang="en-US" altLang="en-US" sz="2800"/>
              <a:t>7. Therefore the Bible is the Word of God</a:t>
            </a:r>
          </a:p>
          <a:p>
            <a:pPr marL="609600" indent="-609600" eaLnBrk="1" hangingPunct="1">
              <a:lnSpc>
                <a:spcPct val="80000"/>
              </a:lnSpc>
              <a:buFont typeface="Wingdings" panose="05000000000000000000" pitchFamily="2" charset="2"/>
              <a:buNone/>
              <a:defRPr/>
            </a:pPr>
            <a:r>
              <a:rPr lang="en-US" altLang="en-US" sz="2800"/>
              <a:t>8. We must understand and seek to live by the Word of God</a:t>
            </a:r>
          </a:p>
          <a:p>
            <a:pPr marL="609600" indent="-609600" eaLnBrk="1" hangingPunct="1">
              <a:lnSpc>
                <a:spcPct val="80000"/>
              </a:lnSpc>
              <a:defRPr/>
            </a:pPr>
            <a:endParaRPr lang="en-US" altLang="en-US" sz="2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3D646493-2F06-4723-9BF5-29573C2DA54A}"/>
              </a:ext>
            </a:extLst>
          </p:cNvPr>
          <p:cNvSpPr>
            <a:spLocks noGrp="1" noChangeArrowheads="1"/>
          </p:cNvSpPr>
          <p:nvPr>
            <p:ph type="title"/>
          </p:nvPr>
        </p:nvSpPr>
        <p:spPr>
          <a:xfrm>
            <a:off x="457200" y="277813"/>
            <a:ext cx="8229600" cy="636587"/>
          </a:xfrm>
        </p:spPr>
        <p:txBody>
          <a:bodyPr/>
          <a:lstStyle/>
          <a:p>
            <a:pPr eaLnBrk="1" hangingPunct="1">
              <a:defRPr/>
            </a:pPr>
            <a:r>
              <a:rPr lang="en-US" altLang="en-US" sz="3200"/>
              <a:t>Proving Christianity Is True</a:t>
            </a:r>
          </a:p>
        </p:txBody>
      </p:sp>
      <p:sp>
        <p:nvSpPr>
          <p:cNvPr id="66563" name="Rectangle 3">
            <a:extLst>
              <a:ext uri="{FF2B5EF4-FFF2-40B4-BE49-F238E27FC236}">
                <a16:creationId xmlns:a16="http://schemas.microsoft.com/office/drawing/2014/main" id="{FAB91C60-9127-4887-A4D1-043BA33BC78A}"/>
              </a:ext>
            </a:extLst>
          </p:cNvPr>
          <p:cNvSpPr>
            <a:spLocks noGrp="1" noChangeArrowheads="1"/>
          </p:cNvSpPr>
          <p:nvPr>
            <p:ph type="body" idx="1"/>
          </p:nvPr>
        </p:nvSpPr>
        <p:spPr>
          <a:xfrm>
            <a:off x="228600" y="1371600"/>
            <a:ext cx="8686800" cy="4530725"/>
          </a:xfrm>
        </p:spPr>
        <p:txBody>
          <a:bodyPr/>
          <a:lstStyle/>
          <a:p>
            <a:pPr marL="609600" indent="-609600" eaLnBrk="1" hangingPunct="1">
              <a:lnSpc>
                <a:spcPct val="80000"/>
              </a:lnSpc>
              <a:buFont typeface="Wingdings" panose="05000000000000000000" pitchFamily="2" charset="2"/>
              <a:buNone/>
              <a:defRPr/>
            </a:pPr>
            <a:r>
              <a:rPr lang="en-US" altLang="en-US" sz="2800"/>
              <a:t>1. The New Testament is historically reliable</a:t>
            </a:r>
          </a:p>
          <a:p>
            <a:pPr marL="609600" indent="-609600" eaLnBrk="1" hangingPunct="1">
              <a:lnSpc>
                <a:spcPct val="80000"/>
              </a:lnSpc>
              <a:buFont typeface="Wingdings" panose="05000000000000000000" pitchFamily="2" charset="2"/>
              <a:buNone/>
              <a:defRPr/>
            </a:pPr>
            <a:r>
              <a:rPr lang="en-US" altLang="en-US" sz="2800"/>
              <a:t>2. The New Testament says Jesus claimed to be God</a:t>
            </a:r>
          </a:p>
          <a:p>
            <a:pPr marL="609600" indent="-609600" eaLnBrk="1" hangingPunct="1">
              <a:lnSpc>
                <a:spcPct val="80000"/>
              </a:lnSpc>
              <a:buFont typeface="Wingdings" panose="05000000000000000000" pitchFamily="2" charset="2"/>
              <a:buNone/>
              <a:defRPr/>
            </a:pPr>
            <a:r>
              <a:rPr lang="en-US" altLang="en-US" sz="2800"/>
              <a:t>3. Jesus’ claim was confirmed by </a:t>
            </a:r>
          </a:p>
          <a:p>
            <a:pPr marL="990600" lvl="1" indent="-533400" eaLnBrk="1" hangingPunct="1">
              <a:lnSpc>
                <a:spcPct val="80000"/>
              </a:lnSpc>
              <a:buFontTx/>
              <a:buNone/>
              <a:defRPr/>
            </a:pPr>
            <a:r>
              <a:rPr lang="en-US" altLang="en-US" sz="2400"/>
              <a:t>Fulfillment of all messianic prophecies</a:t>
            </a:r>
          </a:p>
          <a:p>
            <a:pPr marL="990600" lvl="1" indent="-533400" eaLnBrk="1" hangingPunct="1">
              <a:lnSpc>
                <a:spcPct val="80000"/>
              </a:lnSpc>
              <a:buFontTx/>
              <a:buNone/>
              <a:defRPr/>
            </a:pPr>
            <a:r>
              <a:rPr lang="en-US" altLang="en-US" sz="2400"/>
              <a:t>His sinless and miraculous life</a:t>
            </a:r>
          </a:p>
          <a:p>
            <a:pPr marL="990600" lvl="1" indent="-533400" eaLnBrk="1" hangingPunct="1">
              <a:lnSpc>
                <a:spcPct val="80000"/>
              </a:lnSpc>
              <a:buFontTx/>
              <a:buNone/>
              <a:defRPr/>
            </a:pPr>
            <a:r>
              <a:rPr lang="en-US" altLang="en-US" sz="2400"/>
              <a:t>His prediction and accomplishment of His resurrection</a:t>
            </a:r>
          </a:p>
          <a:p>
            <a:pPr marL="609600" indent="-609600" eaLnBrk="1" hangingPunct="1">
              <a:lnSpc>
                <a:spcPct val="80000"/>
              </a:lnSpc>
              <a:buFont typeface="Wingdings" panose="05000000000000000000" pitchFamily="2" charset="2"/>
              <a:buNone/>
              <a:defRPr/>
            </a:pPr>
            <a:r>
              <a:rPr lang="en-US" altLang="en-US" sz="2800"/>
              <a:t>4. Therefore Jesus is God</a:t>
            </a:r>
          </a:p>
          <a:p>
            <a:pPr marL="609600" indent="-609600" eaLnBrk="1" hangingPunct="1">
              <a:lnSpc>
                <a:spcPct val="80000"/>
              </a:lnSpc>
              <a:buFont typeface="Wingdings" panose="05000000000000000000" pitchFamily="2" charset="2"/>
              <a:buNone/>
              <a:defRPr/>
            </a:pPr>
            <a:r>
              <a:rPr lang="en-US" altLang="en-US" sz="2800"/>
              <a:t>5. Whatever Jesus teaches is true</a:t>
            </a:r>
          </a:p>
          <a:p>
            <a:pPr marL="609600" indent="-609600" eaLnBrk="1" hangingPunct="1">
              <a:lnSpc>
                <a:spcPct val="80000"/>
              </a:lnSpc>
              <a:buFont typeface="Wingdings" panose="05000000000000000000" pitchFamily="2" charset="2"/>
              <a:buNone/>
              <a:defRPr/>
            </a:pPr>
            <a:r>
              <a:rPr lang="en-US" altLang="en-US" sz="2800"/>
              <a:t>6. </a:t>
            </a:r>
            <a:r>
              <a:rPr lang="en-US" altLang="en-US" sz="2800">
                <a:solidFill>
                  <a:srgbClr val="00FF00"/>
                </a:solidFill>
              </a:rPr>
              <a:t>Jesus taught that the Bible is the Word of God</a:t>
            </a:r>
          </a:p>
          <a:p>
            <a:pPr marL="609600" indent="-609600" eaLnBrk="1" hangingPunct="1">
              <a:lnSpc>
                <a:spcPct val="80000"/>
              </a:lnSpc>
              <a:buFont typeface="Wingdings" panose="05000000000000000000" pitchFamily="2" charset="2"/>
              <a:buNone/>
              <a:defRPr/>
            </a:pPr>
            <a:r>
              <a:rPr lang="en-US" altLang="en-US" sz="2800"/>
              <a:t>7. Therefore the Bible is the Word of God</a:t>
            </a:r>
          </a:p>
          <a:p>
            <a:pPr marL="609600" indent="-609600" eaLnBrk="1" hangingPunct="1">
              <a:lnSpc>
                <a:spcPct val="80000"/>
              </a:lnSpc>
              <a:buFont typeface="Wingdings" panose="05000000000000000000" pitchFamily="2" charset="2"/>
              <a:buNone/>
              <a:defRPr/>
            </a:pPr>
            <a:r>
              <a:rPr lang="en-US" altLang="en-US" sz="2800"/>
              <a:t>8. We must understand and seek to live by the Word of God</a:t>
            </a:r>
          </a:p>
          <a:p>
            <a:pPr marL="609600" indent="-609600" eaLnBrk="1" hangingPunct="1">
              <a:lnSpc>
                <a:spcPct val="80000"/>
              </a:lnSpc>
              <a:defRPr/>
            </a:pPr>
            <a:endParaRPr lang="en-US" altLang="en-US"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E1E012EC-7DB9-4A87-8D3E-A5B87DD07CAA}"/>
              </a:ext>
            </a:extLst>
          </p:cNvPr>
          <p:cNvSpPr>
            <a:spLocks noGrp="1" noChangeArrowheads="1"/>
          </p:cNvSpPr>
          <p:nvPr>
            <p:ph type="body" idx="1"/>
          </p:nvPr>
        </p:nvSpPr>
        <p:spPr>
          <a:xfrm>
            <a:off x="457200" y="685800"/>
            <a:ext cx="8229600" cy="5440363"/>
          </a:xfrm>
        </p:spPr>
        <p:txBody>
          <a:bodyPr/>
          <a:lstStyle/>
          <a:p>
            <a:pPr eaLnBrk="1" hangingPunct="1">
              <a:lnSpc>
                <a:spcPct val="90000"/>
              </a:lnSpc>
              <a:buFont typeface="Wingdings" panose="05000000000000000000" pitchFamily="2" charset="2"/>
              <a:buNone/>
              <a:defRPr/>
            </a:pPr>
            <a:r>
              <a:rPr lang="en-US" altLang="en-US" sz="2400"/>
              <a:t>According to Jesus the Bible is Imperishable: 	</a:t>
            </a:r>
          </a:p>
          <a:p>
            <a:pPr eaLnBrk="1" hangingPunct="1">
              <a:lnSpc>
                <a:spcPct val="90000"/>
              </a:lnSpc>
              <a:buFont typeface="Wingdings" panose="05000000000000000000" pitchFamily="2" charset="2"/>
              <a:buNone/>
              <a:defRPr/>
            </a:pPr>
            <a:r>
              <a:rPr lang="en-US" altLang="en-US" sz="2400"/>
              <a:t>	Mat 5:17-18  </a:t>
            </a:r>
            <a:r>
              <a:rPr lang="en-US" altLang="en-US" sz="2400">
                <a:solidFill>
                  <a:srgbClr val="FF0000"/>
                </a:solidFill>
              </a:rPr>
              <a:t>"Do not think that I have come to abolish the Law or the Prophets; I have not come to abolish them but to fulfill them. For truly, I say to you, until heaven and earth pass away, not an iota, not a dot, will pass from the Law until all is accomplished.”</a:t>
            </a:r>
          </a:p>
          <a:p>
            <a:pPr eaLnBrk="1" hangingPunct="1">
              <a:lnSpc>
                <a:spcPct val="90000"/>
              </a:lnSpc>
              <a:buFont typeface="Wingdings" panose="05000000000000000000" pitchFamily="2" charset="2"/>
              <a:buNone/>
              <a:defRPr/>
            </a:pPr>
            <a:endParaRPr lang="en-US" altLang="en-US" sz="2400">
              <a:solidFill>
                <a:srgbClr val="FF0000"/>
              </a:solidFill>
            </a:endParaRPr>
          </a:p>
          <a:p>
            <a:pPr eaLnBrk="1" hangingPunct="1">
              <a:lnSpc>
                <a:spcPct val="90000"/>
              </a:lnSpc>
              <a:buFont typeface="Wingdings" panose="05000000000000000000" pitchFamily="2" charset="2"/>
              <a:buNone/>
              <a:defRPr/>
            </a:pPr>
            <a:r>
              <a:rPr lang="en-US" altLang="en-US" sz="2400"/>
              <a:t>According to Jesus the Bible is inerrant:</a:t>
            </a:r>
          </a:p>
          <a:p>
            <a:pPr eaLnBrk="1" hangingPunct="1">
              <a:lnSpc>
                <a:spcPct val="90000"/>
              </a:lnSpc>
              <a:buFont typeface="Wingdings" panose="05000000000000000000" pitchFamily="2" charset="2"/>
              <a:buNone/>
              <a:defRPr/>
            </a:pPr>
            <a:r>
              <a:rPr lang="en-US" altLang="en-US" sz="2400"/>
              <a:t>	Mat 22:29  But Jesus answered them, </a:t>
            </a:r>
            <a:r>
              <a:rPr lang="en-US" altLang="en-US" sz="2400">
                <a:solidFill>
                  <a:srgbClr val="FF0000"/>
                </a:solidFill>
              </a:rPr>
              <a:t>"You are wrong, because you know neither the Scriptures nor the power of God.”</a:t>
            </a:r>
          </a:p>
          <a:p>
            <a:pPr eaLnBrk="1" hangingPunct="1">
              <a:lnSpc>
                <a:spcPct val="90000"/>
              </a:lnSpc>
              <a:buFont typeface="Wingdings" panose="05000000000000000000" pitchFamily="2" charset="2"/>
              <a:buNone/>
              <a:defRPr/>
            </a:pPr>
            <a:endParaRPr lang="en-US" altLang="en-US" sz="2400">
              <a:solidFill>
                <a:srgbClr val="FF0000"/>
              </a:solidFill>
            </a:endParaRPr>
          </a:p>
          <a:p>
            <a:pPr eaLnBrk="1" hangingPunct="1">
              <a:lnSpc>
                <a:spcPct val="90000"/>
              </a:lnSpc>
              <a:buFont typeface="Wingdings" panose="05000000000000000000" pitchFamily="2" charset="2"/>
              <a:buNone/>
              <a:defRPr/>
            </a:pPr>
            <a:r>
              <a:rPr lang="en-US" altLang="en-US" sz="2400"/>
              <a:t>	John 17:17  </a:t>
            </a:r>
            <a:r>
              <a:rPr lang="en-US" altLang="en-US" sz="2400">
                <a:solidFill>
                  <a:srgbClr val="FF0000"/>
                </a:solidFill>
              </a:rPr>
              <a:t>"Sanctify them in the truth; Your word is truth.”</a:t>
            </a:r>
          </a:p>
          <a:p>
            <a:pPr eaLnBrk="1" hangingPunct="1">
              <a:lnSpc>
                <a:spcPct val="90000"/>
              </a:lnSpc>
              <a:buFont typeface="Wingdings" panose="05000000000000000000" pitchFamily="2" charset="2"/>
              <a:buNone/>
              <a:defRPr/>
            </a:pPr>
            <a:endParaRPr lang="en-US" altLang="en-US" sz="240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3E89007-834B-4400-A7A9-1CD4A9EE9AB1}"/>
              </a:ext>
            </a:extLst>
          </p:cNvPr>
          <p:cNvSpPr>
            <a:spLocks noGrp="1" noChangeArrowheads="1"/>
          </p:cNvSpPr>
          <p:nvPr>
            <p:ph type="title"/>
          </p:nvPr>
        </p:nvSpPr>
        <p:spPr/>
        <p:txBody>
          <a:bodyPr/>
          <a:lstStyle/>
          <a:p>
            <a:pPr eaLnBrk="1" hangingPunct="1">
              <a:defRPr/>
            </a:pPr>
            <a:r>
              <a:rPr lang="en-US" altLang="en-US"/>
              <a:t>21</a:t>
            </a:r>
            <a:r>
              <a:rPr lang="en-US" altLang="en-US" baseline="30000"/>
              <a:t>st</a:t>
            </a:r>
            <a:r>
              <a:rPr lang="en-US" altLang="en-US"/>
              <a:t> Century Mindset</a:t>
            </a:r>
          </a:p>
        </p:txBody>
      </p:sp>
      <p:sp>
        <p:nvSpPr>
          <p:cNvPr id="35843" name="Rectangle 3">
            <a:extLst>
              <a:ext uri="{FF2B5EF4-FFF2-40B4-BE49-F238E27FC236}">
                <a16:creationId xmlns:a16="http://schemas.microsoft.com/office/drawing/2014/main" id="{CFB9E9CD-C97D-41B4-8F07-FA4313C9CF00}"/>
              </a:ext>
            </a:extLst>
          </p:cNvPr>
          <p:cNvSpPr>
            <a:spLocks noGrp="1" noChangeArrowheads="1"/>
          </p:cNvSpPr>
          <p:nvPr>
            <p:ph type="body" idx="1"/>
          </p:nvPr>
        </p:nvSpPr>
        <p:spPr>
          <a:xfrm>
            <a:off x="457200" y="1295400"/>
            <a:ext cx="8229600" cy="4835525"/>
          </a:xfrm>
        </p:spPr>
        <p:txBody>
          <a:bodyPr/>
          <a:lstStyle/>
          <a:p>
            <a:pPr eaLnBrk="1" hangingPunct="1">
              <a:lnSpc>
                <a:spcPct val="90000"/>
              </a:lnSpc>
              <a:defRPr/>
            </a:pPr>
            <a:r>
              <a:rPr lang="en-US" altLang="en-US" sz="2800"/>
              <a:t>It is all relative</a:t>
            </a:r>
          </a:p>
          <a:p>
            <a:pPr eaLnBrk="1" hangingPunct="1">
              <a:lnSpc>
                <a:spcPct val="90000"/>
              </a:lnSpc>
              <a:defRPr/>
            </a:pPr>
            <a:r>
              <a:rPr lang="en-US" altLang="en-US" sz="2800"/>
              <a:t>The Bible is just another religious book</a:t>
            </a:r>
          </a:p>
          <a:p>
            <a:pPr eaLnBrk="1" hangingPunct="1">
              <a:lnSpc>
                <a:spcPct val="90000"/>
              </a:lnSpc>
              <a:defRPr/>
            </a:pPr>
            <a:r>
              <a:rPr lang="en-US" altLang="en-US" sz="2800"/>
              <a:t>Evolution proves that the Bible wrong</a:t>
            </a:r>
          </a:p>
          <a:p>
            <a:pPr eaLnBrk="1" hangingPunct="1">
              <a:lnSpc>
                <a:spcPct val="90000"/>
              </a:lnSpc>
              <a:defRPr/>
            </a:pPr>
            <a:r>
              <a:rPr lang="en-US" altLang="en-US" sz="2800"/>
              <a:t>The Bible is not reliable—it contains a lot of mythology</a:t>
            </a:r>
          </a:p>
          <a:p>
            <a:pPr eaLnBrk="1" hangingPunct="1">
              <a:lnSpc>
                <a:spcPct val="90000"/>
              </a:lnSpc>
              <a:defRPr/>
            </a:pPr>
            <a:r>
              <a:rPr lang="en-US" altLang="en-US" sz="2800"/>
              <a:t>The New Testament leaves out many important books</a:t>
            </a:r>
          </a:p>
          <a:p>
            <a:pPr eaLnBrk="1" hangingPunct="1">
              <a:lnSpc>
                <a:spcPct val="90000"/>
              </a:lnSpc>
              <a:defRPr/>
            </a:pPr>
            <a:r>
              <a:rPr lang="en-US" altLang="en-US" sz="2800"/>
              <a:t>Archeology has proven the Bible wrong</a:t>
            </a:r>
          </a:p>
          <a:p>
            <a:pPr eaLnBrk="1" hangingPunct="1">
              <a:lnSpc>
                <a:spcPct val="90000"/>
              </a:lnSpc>
              <a:defRPr/>
            </a:pPr>
            <a:r>
              <a:rPr lang="en-US" altLang="en-US" sz="2800"/>
              <a:t>Jesus never claimed to be God—He was merely promoted to God status by his followers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198D4C44-82FB-45D9-9860-3DD30FA2B25C}"/>
              </a:ext>
            </a:extLst>
          </p:cNvPr>
          <p:cNvSpPr>
            <a:spLocks noGrp="1" noChangeArrowheads="1"/>
          </p:cNvSpPr>
          <p:nvPr>
            <p:ph type="body" idx="1"/>
          </p:nvPr>
        </p:nvSpPr>
        <p:spPr>
          <a:xfrm>
            <a:off x="152400" y="838200"/>
            <a:ext cx="8686800" cy="5440363"/>
          </a:xfrm>
        </p:spPr>
        <p:txBody>
          <a:bodyPr/>
          <a:lstStyle/>
          <a:p>
            <a:pPr eaLnBrk="1" hangingPunct="1">
              <a:lnSpc>
                <a:spcPct val="80000"/>
              </a:lnSpc>
              <a:buFont typeface="Wingdings" panose="05000000000000000000" pitchFamily="2" charset="2"/>
              <a:buNone/>
              <a:defRPr/>
            </a:pPr>
            <a:r>
              <a:rPr lang="en-US" altLang="en-US" sz="2400"/>
              <a:t>According to Jesus the Bible is infallible:</a:t>
            </a:r>
          </a:p>
          <a:p>
            <a:pPr eaLnBrk="1" hangingPunct="1">
              <a:lnSpc>
                <a:spcPct val="80000"/>
              </a:lnSpc>
              <a:buFont typeface="Wingdings" panose="05000000000000000000" pitchFamily="2" charset="2"/>
              <a:buNone/>
              <a:defRPr/>
            </a:pPr>
            <a:r>
              <a:rPr lang="en-US" altLang="en-US" sz="2400"/>
              <a:t>	John 10:35</a:t>
            </a:r>
            <a:r>
              <a:rPr lang="en-US" altLang="en-US" sz="2400" b="1"/>
              <a:t>  </a:t>
            </a:r>
            <a:r>
              <a:rPr lang="en-US" altLang="en-US" sz="2400">
                <a:solidFill>
                  <a:srgbClr val="FF0000"/>
                </a:solidFill>
              </a:rPr>
              <a:t>. . .</a:t>
            </a:r>
            <a:r>
              <a:rPr lang="en-US" altLang="en-US" sz="2400" b="1"/>
              <a:t> </a:t>
            </a:r>
            <a:r>
              <a:rPr lang="en-US" altLang="en-US" sz="2400">
                <a:solidFill>
                  <a:srgbClr val="FF0000"/>
                </a:solidFill>
              </a:rPr>
              <a:t>the Scripture cannot be broken . . . </a:t>
            </a:r>
          </a:p>
          <a:p>
            <a:pPr eaLnBrk="1" hangingPunct="1">
              <a:lnSpc>
                <a:spcPct val="80000"/>
              </a:lnSpc>
              <a:buFont typeface="Wingdings" panose="05000000000000000000" pitchFamily="2" charset="2"/>
              <a:buNone/>
              <a:defRPr/>
            </a:pPr>
            <a:endParaRPr lang="en-US" altLang="en-US" sz="2400">
              <a:solidFill>
                <a:srgbClr val="FF0000"/>
              </a:solidFill>
            </a:endParaRPr>
          </a:p>
          <a:p>
            <a:pPr eaLnBrk="1" hangingPunct="1">
              <a:lnSpc>
                <a:spcPct val="80000"/>
              </a:lnSpc>
              <a:buFont typeface="Wingdings" panose="05000000000000000000" pitchFamily="2" charset="2"/>
              <a:buNone/>
              <a:defRPr/>
            </a:pPr>
            <a:r>
              <a:rPr lang="en-US" altLang="en-US" sz="2400"/>
              <a:t>According to Jesus</a:t>
            </a:r>
            <a:r>
              <a:rPr lang="en-US" altLang="en-US" sz="2400">
                <a:solidFill>
                  <a:srgbClr val="FF0000"/>
                </a:solidFill>
              </a:rPr>
              <a:t> </a:t>
            </a:r>
            <a:r>
              <a:rPr lang="en-US" altLang="en-US" sz="2400"/>
              <a:t>the Bible is historically reliable:</a:t>
            </a:r>
          </a:p>
          <a:p>
            <a:pPr eaLnBrk="1" hangingPunct="1">
              <a:lnSpc>
                <a:spcPct val="80000"/>
              </a:lnSpc>
              <a:buFont typeface="Wingdings" panose="05000000000000000000" pitchFamily="2" charset="2"/>
              <a:buNone/>
              <a:defRPr/>
            </a:pPr>
            <a:r>
              <a:rPr lang="en-US" altLang="en-US" sz="2400"/>
              <a:t>	Mat 12:40  </a:t>
            </a:r>
            <a:r>
              <a:rPr lang="en-US" altLang="en-US" sz="2400">
                <a:solidFill>
                  <a:srgbClr val="FF3300"/>
                </a:solidFill>
              </a:rPr>
              <a:t>for just as JONAH WAS THREE DAYS AND THREE NIGHTS IN THE BELLY OF THE SEA MONSTER, so will the Son of Man be three days and three nights in the heart of the earth. </a:t>
            </a:r>
          </a:p>
          <a:p>
            <a:pPr eaLnBrk="1" hangingPunct="1">
              <a:lnSpc>
                <a:spcPct val="80000"/>
              </a:lnSpc>
              <a:buFont typeface="Wingdings" panose="05000000000000000000" pitchFamily="2" charset="2"/>
              <a:buNone/>
              <a:defRPr/>
            </a:pPr>
            <a:endParaRPr lang="en-US" altLang="en-US" sz="2400">
              <a:solidFill>
                <a:srgbClr val="FF3300"/>
              </a:solidFill>
            </a:endParaRPr>
          </a:p>
          <a:p>
            <a:pPr eaLnBrk="1" hangingPunct="1">
              <a:lnSpc>
                <a:spcPct val="80000"/>
              </a:lnSpc>
              <a:buFont typeface="Wingdings" panose="05000000000000000000" pitchFamily="2" charset="2"/>
              <a:buNone/>
              <a:defRPr/>
            </a:pPr>
            <a:r>
              <a:rPr lang="en-US" altLang="en-US" sz="2400"/>
              <a:t>Mat 24:37-39  </a:t>
            </a:r>
            <a:r>
              <a:rPr lang="en-US" altLang="en-US" sz="2400">
                <a:solidFill>
                  <a:srgbClr val="FF3300"/>
                </a:solidFill>
              </a:rPr>
              <a:t>"For the coming of the Son of Man will be just like the days of Noah. "For as in those days before the flood they were eating and drinking, marrying and giving in marriage, until the day that Noah entered the ark, and they did not understand until the flood came and took them all away; so will the coming of the Son of Man be.”</a:t>
            </a:r>
          </a:p>
          <a:p>
            <a:pPr eaLnBrk="1" hangingPunct="1">
              <a:lnSpc>
                <a:spcPct val="80000"/>
              </a:lnSpc>
              <a:buFont typeface="Wingdings" panose="05000000000000000000" pitchFamily="2" charset="2"/>
              <a:buNone/>
              <a:defRPr/>
            </a:pPr>
            <a:endParaRPr lang="en-US" altLang="en-US" sz="2400">
              <a:solidFill>
                <a:srgbClr val="FF33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6FB25EB-1B74-4F9D-8F78-FE9C4D74F19C}"/>
              </a:ext>
            </a:extLst>
          </p:cNvPr>
          <p:cNvSpPr>
            <a:spLocks noGrp="1" noChangeArrowheads="1"/>
          </p:cNvSpPr>
          <p:nvPr>
            <p:ph type="title"/>
          </p:nvPr>
        </p:nvSpPr>
        <p:spPr>
          <a:xfrm>
            <a:off x="457200" y="277813"/>
            <a:ext cx="8229600" cy="636587"/>
          </a:xfrm>
        </p:spPr>
        <p:txBody>
          <a:bodyPr/>
          <a:lstStyle/>
          <a:p>
            <a:pPr eaLnBrk="1" hangingPunct="1">
              <a:defRPr/>
            </a:pPr>
            <a:r>
              <a:rPr lang="en-US" altLang="en-US" sz="3200"/>
              <a:t>Proving Christianity Is True</a:t>
            </a:r>
          </a:p>
        </p:txBody>
      </p:sp>
      <p:sp>
        <p:nvSpPr>
          <p:cNvPr id="67587" name="Rectangle 3">
            <a:extLst>
              <a:ext uri="{FF2B5EF4-FFF2-40B4-BE49-F238E27FC236}">
                <a16:creationId xmlns:a16="http://schemas.microsoft.com/office/drawing/2014/main" id="{0CED4B7E-8C4A-4D55-BB30-5DBAFFB846BA}"/>
              </a:ext>
            </a:extLst>
          </p:cNvPr>
          <p:cNvSpPr>
            <a:spLocks noGrp="1" noChangeArrowheads="1"/>
          </p:cNvSpPr>
          <p:nvPr>
            <p:ph type="body" idx="1"/>
          </p:nvPr>
        </p:nvSpPr>
        <p:spPr>
          <a:xfrm>
            <a:off x="228600" y="1371600"/>
            <a:ext cx="8686800" cy="4530725"/>
          </a:xfrm>
        </p:spPr>
        <p:txBody>
          <a:bodyPr/>
          <a:lstStyle/>
          <a:p>
            <a:pPr marL="609600" indent="-609600" eaLnBrk="1" hangingPunct="1">
              <a:lnSpc>
                <a:spcPct val="80000"/>
              </a:lnSpc>
              <a:buFont typeface="Wingdings" panose="05000000000000000000" pitchFamily="2" charset="2"/>
              <a:buNone/>
              <a:defRPr/>
            </a:pPr>
            <a:r>
              <a:rPr lang="en-US" altLang="en-US" sz="2800"/>
              <a:t>1. The New Testament is historically reliable</a:t>
            </a:r>
          </a:p>
          <a:p>
            <a:pPr marL="609600" indent="-609600" eaLnBrk="1" hangingPunct="1">
              <a:lnSpc>
                <a:spcPct val="80000"/>
              </a:lnSpc>
              <a:buFont typeface="Wingdings" panose="05000000000000000000" pitchFamily="2" charset="2"/>
              <a:buNone/>
              <a:defRPr/>
            </a:pPr>
            <a:r>
              <a:rPr lang="en-US" altLang="en-US" sz="2800"/>
              <a:t>2. The New Testament says Jesus claimed to be God</a:t>
            </a:r>
          </a:p>
          <a:p>
            <a:pPr marL="609600" indent="-609600" eaLnBrk="1" hangingPunct="1">
              <a:lnSpc>
                <a:spcPct val="80000"/>
              </a:lnSpc>
              <a:buFont typeface="Wingdings" panose="05000000000000000000" pitchFamily="2" charset="2"/>
              <a:buNone/>
              <a:defRPr/>
            </a:pPr>
            <a:r>
              <a:rPr lang="en-US" altLang="en-US" sz="2800"/>
              <a:t>3. Jesus’ claim was confirmed by </a:t>
            </a:r>
          </a:p>
          <a:p>
            <a:pPr marL="990600" lvl="1" indent="-533400" eaLnBrk="1" hangingPunct="1">
              <a:lnSpc>
                <a:spcPct val="80000"/>
              </a:lnSpc>
              <a:buFontTx/>
              <a:buNone/>
              <a:defRPr/>
            </a:pPr>
            <a:r>
              <a:rPr lang="en-US" altLang="en-US" sz="2400"/>
              <a:t>Fulfillment of all messianic prophecies</a:t>
            </a:r>
          </a:p>
          <a:p>
            <a:pPr marL="990600" lvl="1" indent="-533400" eaLnBrk="1" hangingPunct="1">
              <a:lnSpc>
                <a:spcPct val="80000"/>
              </a:lnSpc>
              <a:buFontTx/>
              <a:buNone/>
              <a:defRPr/>
            </a:pPr>
            <a:r>
              <a:rPr lang="en-US" altLang="en-US" sz="2400"/>
              <a:t>His sinless and miraculous life</a:t>
            </a:r>
          </a:p>
          <a:p>
            <a:pPr marL="990600" lvl="1" indent="-533400" eaLnBrk="1" hangingPunct="1">
              <a:lnSpc>
                <a:spcPct val="80000"/>
              </a:lnSpc>
              <a:buFontTx/>
              <a:buNone/>
              <a:defRPr/>
            </a:pPr>
            <a:r>
              <a:rPr lang="en-US" altLang="en-US" sz="2400"/>
              <a:t>His prediction and accomplishment of His resurrection</a:t>
            </a:r>
          </a:p>
          <a:p>
            <a:pPr marL="609600" indent="-609600" eaLnBrk="1" hangingPunct="1">
              <a:lnSpc>
                <a:spcPct val="80000"/>
              </a:lnSpc>
              <a:buFont typeface="Wingdings" panose="05000000000000000000" pitchFamily="2" charset="2"/>
              <a:buNone/>
              <a:defRPr/>
            </a:pPr>
            <a:r>
              <a:rPr lang="en-US" altLang="en-US" sz="2800"/>
              <a:t>4. Therefore Jesus is God</a:t>
            </a:r>
          </a:p>
          <a:p>
            <a:pPr marL="609600" indent="-609600" eaLnBrk="1" hangingPunct="1">
              <a:lnSpc>
                <a:spcPct val="80000"/>
              </a:lnSpc>
              <a:buFont typeface="Wingdings" panose="05000000000000000000" pitchFamily="2" charset="2"/>
              <a:buNone/>
              <a:defRPr/>
            </a:pPr>
            <a:r>
              <a:rPr lang="en-US" altLang="en-US" sz="2800"/>
              <a:t>5. Whatever Jesus teaches is true</a:t>
            </a:r>
          </a:p>
          <a:p>
            <a:pPr marL="609600" indent="-609600" eaLnBrk="1" hangingPunct="1">
              <a:lnSpc>
                <a:spcPct val="80000"/>
              </a:lnSpc>
              <a:buFont typeface="Wingdings" panose="05000000000000000000" pitchFamily="2" charset="2"/>
              <a:buNone/>
              <a:defRPr/>
            </a:pPr>
            <a:r>
              <a:rPr lang="en-US" altLang="en-US" sz="2800"/>
              <a:t>6. Jesus taught that the Bible is the Word of God</a:t>
            </a:r>
          </a:p>
          <a:p>
            <a:pPr marL="609600" indent="-609600" eaLnBrk="1" hangingPunct="1">
              <a:lnSpc>
                <a:spcPct val="80000"/>
              </a:lnSpc>
              <a:buFont typeface="Wingdings" panose="05000000000000000000" pitchFamily="2" charset="2"/>
              <a:buNone/>
              <a:defRPr/>
            </a:pPr>
            <a:r>
              <a:rPr lang="en-US" altLang="en-US" sz="2800">
                <a:solidFill>
                  <a:srgbClr val="00FF00"/>
                </a:solidFill>
              </a:rPr>
              <a:t>7. Therefore the Bible is the Word of God</a:t>
            </a:r>
          </a:p>
          <a:p>
            <a:pPr marL="609600" indent="-609600" eaLnBrk="1" hangingPunct="1">
              <a:lnSpc>
                <a:spcPct val="80000"/>
              </a:lnSpc>
              <a:buFont typeface="Wingdings" panose="05000000000000000000" pitchFamily="2" charset="2"/>
              <a:buNone/>
              <a:defRPr/>
            </a:pPr>
            <a:r>
              <a:rPr lang="en-US" altLang="en-US" sz="2800"/>
              <a:t>8. We must understand and seek to live by the Word of God</a:t>
            </a:r>
          </a:p>
          <a:p>
            <a:pPr marL="609600" indent="-609600" eaLnBrk="1" hangingPunct="1">
              <a:lnSpc>
                <a:spcPct val="80000"/>
              </a:lnSpc>
              <a:defRPr/>
            </a:pPr>
            <a:endParaRPr lang="en-US" altLang="en-US" sz="2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B86BB54-2859-4988-BAC2-CC25234D8D3B}"/>
              </a:ext>
            </a:extLst>
          </p:cNvPr>
          <p:cNvSpPr>
            <a:spLocks noGrp="1" noChangeArrowheads="1"/>
          </p:cNvSpPr>
          <p:nvPr>
            <p:ph type="title"/>
          </p:nvPr>
        </p:nvSpPr>
        <p:spPr>
          <a:xfrm>
            <a:off x="457200" y="277813"/>
            <a:ext cx="8229600" cy="636587"/>
          </a:xfrm>
        </p:spPr>
        <p:txBody>
          <a:bodyPr/>
          <a:lstStyle/>
          <a:p>
            <a:pPr eaLnBrk="1" hangingPunct="1">
              <a:defRPr/>
            </a:pPr>
            <a:r>
              <a:rPr lang="en-US" altLang="en-US" sz="3200"/>
              <a:t>Proving Christianity Is True</a:t>
            </a:r>
          </a:p>
        </p:txBody>
      </p:sp>
      <p:sp>
        <p:nvSpPr>
          <p:cNvPr id="68611" name="Rectangle 3">
            <a:extLst>
              <a:ext uri="{FF2B5EF4-FFF2-40B4-BE49-F238E27FC236}">
                <a16:creationId xmlns:a16="http://schemas.microsoft.com/office/drawing/2014/main" id="{E493327C-1099-433D-A78F-0A6CD2B22098}"/>
              </a:ext>
            </a:extLst>
          </p:cNvPr>
          <p:cNvSpPr>
            <a:spLocks noGrp="1" noChangeArrowheads="1"/>
          </p:cNvSpPr>
          <p:nvPr>
            <p:ph type="body" idx="1"/>
          </p:nvPr>
        </p:nvSpPr>
        <p:spPr>
          <a:xfrm>
            <a:off x="228600" y="1371600"/>
            <a:ext cx="8686800" cy="4530725"/>
          </a:xfrm>
        </p:spPr>
        <p:txBody>
          <a:bodyPr/>
          <a:lstStyle/>
          <a:p>
            <a:pPr marL="609600" indent="-609600" eaLnBrk="1" hangingPunct="1">
              <a:lnSpc>
                <a:spcPct val="80000"/>
              </a:lnSpc>
              <a:buFont typeface="Wingdings" panose="05000000000000000000" pitchFamily="2" charset="2"/>
              <a:buNone/>
              <a:defRPr/>
            </a:pPr>
            <a:r>
              <a:rPr lang="en-US" altLang="en-US" sz="2800"/>
              <a:t>1. The New Testament is historically reliable</a:t>
            </a:r>
          </a:p>
          <a:p>
            <a:pPr marL="609600" indent="-609600" eaLnBrk="1" hangingPunct="1">
              <a:lnSpc>
                <a:spcPct val="80000"/>
              </a:lnSpc>
              <a:buFont typeface="Wingdings" panose="05000000000000000000" pitchFamily="2" charset="2"/>
              <a:buNone/>
              <a:defRPr/>
            </a:pPr>
            <a:r>
              <a:rPr lang="en-US" altLang="en-US" sz="2800"/>
              <a:t>2. The New Testament says Jesus claimed to be God</a:t>
            </a:r>
          </a:p>
          <a:p>
            <a:pPr marL="609600" indent="-609600" eaLnBrk="1" hangingPunct="1">
              <a:lnSpc>
                <a:spcPct val="80000"/>
              </a:lnSpc>
              <a:buFont typeface="Wingdings" panose="05000000000000000000" pitchFamily="2" charset="2"/>
              <a:buNone/>
              <a:defRPr/>
            </a:pPr>
            <a:r>
              <a:rPr lang="en-US" altLang="en-US" sz="2800"/>
              <a:t>3. Jesus’ claim was confirmed by </a:t>
            </a:r>
          </a:p>
          <a:p>
            <a:pPr marL="990600" lvl="1" indent="-533400" eaLnBrk="1" hangingPunct="1">
              <a:lnSpc>
                <a:spcPct val="80000"/>
              </a:lnSpc>
              <a:buFontTx/>
              <a:buNone/>
              <a:defRPr/>
            </a:pPr>
            <a:r>
              <a:rPr lang="en-US" altLang="en-US" sz="2400"/>
              <a:t>Fulfillment of all messianic prophecies</a:t>
            </a:r>
          </a:p>
          <a:p>
            <a:pPr marL="990600" lvl="1" indent="-533400" eaLnBrk="1" hangingPunct="1">
              <a:lnSpc>
                <a:spcPct val="80000"/>
              </a:lnSpc>
              <a:buFontTx/>
              <a:buNone/>
              <a:defRPr/>
            </a:pPr>
            <a:r>
              <a:rPr lang="en-US" altLang="en-US" sz="2400"/>
              <a:t>His sinless and miraculous life</a:t>
            </a:r>
          </a:p>
          <a:p>
            <a:pPr marL="990600" lvl="1" indent="-533400" eaLnBrk="1" hangingPunct="1">
              <a:lnSpc>
                <a:spcPct val="80000"/>
              </a:lnSpc>
              <a:buFontTx/>
              <a:buNone/>
              <a:defRPr/>
            </a:pPr>
            <a:r>
              <a:rPr lang="en-US" altLang="en-US" sz="2400"/>
              <a:t>His prediction and accomplishment of His resurrection</a:t>
            </a:r>
          </a:p>
          <a:p>
            <a:pPr marL="609600" indent="-609600" eaLnBrk="1" hangingPunct="1">
              <a:lnSpc>
                <a:spcPct val="80000"/>
              </a:lnSpc>
              <a:buFont typeface="Wingdings" panose="05000000000000000000" pitchFamily="2" charset="2"/>
              <a:buNone/>
              <a:defRPr/>
            </a:pPr>
            <a:r>
              <a:rPr lang="en-US" altLang="en-US" sz="2800"/>
              <a:t>4. Therefore Jesus is God</a:t>
            </a:r>
          </a:p>
          <a:p>
            <a:pPr marL="609600" indent="-609600" eaLnBrk="1" hangingPunct="1">
              <a:lnSpc>
                <a:spcPct val="80000"/>
              </a:lnSpc>
              <a:buFont typeface="Wingdings" panose="05000000000000000000" pitchFamily="2" charset="2"/>
              <a:buNone/>
              <a:defRPr/>
            </a:pPr>
            <a:r>
              <a:rPr lang="en-US" altLang="en-US" sz="2800"/>
              <a:t>5. Whatever Jesus teaches is true</a:t>
            </a:r>
          </a:p>
          <a:p>
            <a:pPr marL="609600" indent="-609600" eaLnBrk="1" hangingPunct="1">
              <a:lnSpc>
                <a:spcPct val="80000"/>
              </a:lnSpc>
              <a:buFont typeface="Wingdings" panose="05000000000000000000" pitchFamily="2" charset="2"/>
              <a:buNone/>
              <a:defRPr/>
            </a:pPr>
            <a:r>
              <a:rPr lang="en-US" altLang="en-US" sz="2800"/>
              <a:t>6. Jesus taught that the Bible is the Word of God</a:t>
            </a:r>
          </a:p>
          <a:p>
            <a:pPr marL="609600" indent="-609600" eaLnBrk="1" hangingPunct="1">
              <a:lnSpc>
                <a:spcPct val="80000"/>
              </a:lnSpc>
              <a:buFont typeface="Wingdings" panose="05000000000000000000" pitchFamily="2" charset="2"/>
              <a:buNone/>
              <a:defRPr/>
            </a:pPr>
            <a:r>
              <a:rPr lang="en-US" altLang="en-US" sz="2800"/>
              <a:t>7. Therefore the Bible is the Word of God</a:t>
            </a:r>
          </a:p>
          <a:p>
            <a:pPr marL="609600" indent="-609600" eaLnBrk="1" hangingPunct="1">
              <a:lnSpc>
                <a:spcPct val="80000"/>
              </a:lnSpc>
              <a:buFont typeface="Wingdings" panose="05000000000000000000" pitchFamily="2" charset="2"/>
              <a:buNone/>
              <a:defRPr/>
            </a:pPr>
            <a:r>
              <a:rPr lang="en-US" altLang="en-US" sz="2800">
                <a:solidFill>
                  <a:srgbClr val="00FF00"/>
                </a:solidFill>
              </a:rPr>
              <a:t>8. We must understand and seek to live by the Word of God</a:t>
            </a:r>
          </a:p>
          <a:p>
            <a:pPr marL="609600" indent="-609600" eaLnBrk="1" hangingPunct="1">
              <a:lnSpc>
                <a:spcPct val="80000"/>
              </a:lnSpc>
              <a:defRPr/>
            </a:pPr>
            <a:endParaRPr lang="en-US" altLang="en-US" sz="2800">
              <a:solidFill>
                <a:srgbClr val="00FF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a:extLst>
              <a:ext uri="{FF2B5EF4-FFF2-40B4-BE49-F238E27FC236}">
                <a16:creationId xmlns:a16="http://schemas.microsoft.com/office/drawing/2014/main" id="{70132D22-9FB0-43FE-9852-0785915A0A8F}"/>
              </a:ext>
            </a:extLst>
          </p:cNvPr>
          <p:cNvSpPr>
            <a:spLocks noGrp="1" noChangeArrowheads="1"/>
          </p:cNvSpPr>
          <p:nvPr>
            <p:ph type="ctrTitle"/>
          </p:nvPr>
        </p:nvSpPr>
        <p:spPr/>
        <p:txBody>
          <a:bodyPr/>
          <a:lstStyle/>
          <a:p>
            <a:pPr eaLnBrk="1" hangingPunct="1">
              <a:defRPr/>
            </a:pPr>
            <a:r>
              <a:rPr lang="en-US" altLang="en-US"/>
              <a:t>Answering Objections to Christianity</a:t>
            </a:r>
          </a:p>
        </p:txBody>
      </p:sp>
      <p:sp>
        <p:nvSpPr>
          <p:cNvPr id="138246" name="Rectangle 6">
            <a:extLst>
              <a:ext uri="{FF2B5EF4-FFF2-40B4-BE49-F238E27FC236}">
                <a16:creationId xmlns:a16="http://schemas.microsoft.com/office/drawing/2014/main" id="{FB0B2A5E-AA2B-4276-A0FC-DAC953487BAF}"/>
              </a:ext>
            </a:extLst>
          </p:cNvPr>
          <p:cNvSpPr>
            <a:spLocks noChangeArrowheads="1"/>
          </p:cNvSpPr>
          <p:nvPr/>
        </p:nvSpPr>
        <p:spPr bwMode="auto">
          <a:xfrm>
            <a:off x="6400800" y="64008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defRPr/>
            </a:pPr>
            <a:r>
              <a:rPr lang="en-US" altLang="en-US" sz="1200">
                <a:effectLst>
                  <a:outerShdw blurRad="38100" dist="38100" dir="2700000" algn="tl">
                    <a:srgbClr val="000000"/>
                  </a:outerShdw>
                </a:effectLst>
                <a:cs typeface="Arial" panose="020B0604020202020204" pitchFamily="34" charset="0"/>
              </a:rPr>
              <a:t>© 2007 Multimedia Apologetics</a:t>
            </a:r>
          </a:p>
          <a:p>
            <a:pPr algn="r" eaLnBrk="1" hangingPunct="1">
              <a:defRPr/>
            </a:pPr>
            <a:r>
              <a:rPr lang="en-US" altLang="en-US" sz="1200">
                <a:effectLst>
                  <a:outerShdw blurRad="38100" dist="38100" dir="2700000" algn="tl">
                    <a:srgbClr val="000000"/>
                  </a:outerShdw>
                </a:effectLst>
                <a:cs typeface="Arial" panose="020B0604020202020204" pitchFamily="34" charset="0"/>
              </a:rPr>
              <a:t>www.multimediaapologetics.com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a:extLst>
              <a:ext uri="{FF2B5EF4-FFF2-40B4-BE49-F238E27FC236}">
                <a16:creationId xmlns:a16="http://schemas.microsoft.com/office/drawing/2014/main" id="{9C68B574-264D-49B0-8777-6F2906795EE7}"/>
              </a:ext>
            </a:extLst>
          </p:cNvPr>
          <p:cNvSpPr>
            <a:spLocks noGrp="1" noChangeArrowheads="1"/>
          </p:cNvSpPr>
          <p:nvPr>
            <p:ph type="ctrTitle"/>
          </p:nvPr>
        </p:nvSpPr>
        <p:spPr/>
        <p:txBody>
          <a:bodyPr/>
          <a:lstStyle/>
          <a:p>
            <a:pPr eaLnBrk="1" hangingPunct="1">
              <a:defRPr/>
            </a:pPr>
            <a:r>
              <a:rPr lang="en-US" altLang="en-US"/>
              <a:t>There is no evidence that Jesus existed outside of the Bible</a:t>
            </a:r>
          </a:p>
        </p:txBody>
      </p:sp>
      <p:sp>
        <p:nvSpPr>
          <p:cNvPr id="129030" name="Rectangle 6">
            <a:extLst>
              <a:ext uri="{FF2B5EF4-FFF2-40B4-BE49-F238E27FC236}">
                <a16:creationId xmlns:a16="http://schemas.microsoft.com/office/drawing/2014/main" id="{6C22CB07-B836-41C5-9712-D54D695F7C91}"/>
              </a:ext>
            </a:extLst>
          </p:cNvPr>
          <p:cNvSpPr>
            <a:spLocks noChangeArrowheads="1"/>
          </p:cNvSpPr>
          <p:nvPr/>
        </p:nvSpPr>
        <p:spPr bwMode="auto">
          <a:xfrm>
            <a:off x="6400800" y="64008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defRPr/>
            </a:pPr>
            <a:r>
              <a:rPr lang="en-US" altLang="en-US" sz="1200">
                <a:effectLst>
                  <a:outerShdw blurRad="38100" dist="38100" dir="2700000" algn="tl">
                    <a:srgbClr val="000000"/>
                  </a:outerShdw>
                </a:effectLst>
                <a:cs typeface="Arial" panose="020B0604020202020204" pitchFamily="34" charset="0"/>
              </a:rPr>
              <a:t>© 2007 Multimedia Apologetics</a:t>
            </a:r>
          </a:p>
          <a:p>
            <a:pPr algn="r" eaLnBrk="1" hangingPunct="1">
              <a:defRPr/>
            </a:pPr>
            <a:r>
              <a:rPr lang="en-US" altLang="en-US" sz="1200">
                <a:effectLst>
                  <a:outerShdw blurRad="38100" dist="38100" dir="2700000" algn="tl">
                    <a:srgbClr val="000000"/>
                  </a:outerShdw>
                </a:effectLst>
                <a:cs typeface="Arial" panose="020B0604020202020204" pitchFamily="34" charset="0"/>
              </a:rPr>
              <a:t>www.multimediaapologetics.com</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12F78111-328B-4C3A-9824-6818DC27CD0D}"/>
              </a:ext>
            </a:extLst>
          </p:cNvPr>
          <p:cNvSpPr>
            <a:spLocks noGrp="1" noChangeArrowheads="1"/>
          </p:cNvSpPr>
          <p:nvPr>
            <p:ph type="body" idx="1"/>
          </p:nvPr>
        </p:nvSpPr>
        <p:spPr>
          <a:xfrm>
            <a:off x="304800" y="1600200"/>
            <a:ext cx="8686800" cy="4525963"/>
          </a:xfrm>
        </p:spPr>
        <p:txBody>
          <a:bodyPr/>
          <a:lstStyle/>
          <a:p>
            <a:pPr eaLnBrk="1" hangingPunct="1">
              <a:buFont typeface="Wingdings" panose="05000000000000000000" pitchFamily="2" charset="2"/>
              <a:buNone/>
              <a:defRPr/>
            </a:pPr>
            <a:r>
              <a:rPr lang="en-US" altLang="en-US" sz="2000"/>
              <a:t>	Secular contemporary sources regarding events surrounding Christ:</a:t>
            </a:r>
          </a:p>
          <a:p>
            <a:pPr eaLnBrk="1" hangingPunct="1">
              <a:defRPr/>
            </a:pPr>
            <a:r>
              <a:rPr lang="en-US" altLang="en-US" sz="2000"/>
              <a:t>Tacitus		</a:t>
            </a:r>
            <a:r>
              <a:rPr lang="en-US" altLang="en-US" sz="2000" i="1"/>
              <a:t>Annals</a:t>
            </a:r>
            <a:r>
              <a:rPr lang="en-US" altLang="en-US" sz="2000"/>
              <a:t>			First century Roman</a:t>
            </a:r>
          </a:p>
          <a:p>
            <a:pPr eaLnBrk="1" hangingPunct="1">
              <a:defRPr/>
            </a:pPr>
            <a:r>
              <a:rPr lang="en-US" altLang="en-US" sz="2000"/>
              <a:t>Seutonius					Chief Secretary to Hadrian</a:t>
            </a:r>
          </a:p>
          <a:p>
            <a:pPr eaLnBrk="1" hangingPunct="1">
              <a:defRPr/>
            </a:pPr>
            <a:r>
              <a:rPr lang="en-US" altLang="en-US" sz="2000"/>
              <a:t>Flavius Josephus	</a:t>
            </a:r>
            <a:r>
              <a:rPr lang="en-US" altLang="en-US" sz="2000" i="1"/>
              <a:t>Antiquities	</a:t>
            </a:r>
            <a:r>
              <a:rPr lang="en-US" altLang="en-US" sz="2000"/>
              <a:t>	Jewish Revolutionary</a:t>
            </a:r>
          </a:p>
          <a:p>
            <a:pPr eaLnBrk="1" hangingPunct="1">
              <a:defRPr/>
            </a:pPr>
            <a:r>
              <a:rPr lang="en-US" altLang="en-US" sz="2000"/>
              <a:t>Thallus					First Century Writer</a:t>
            </a:r>
          </a:p>
          <a:p>
            <a:pPr eaLnBrk="1" hangingPunct="1">
              <a:defRPr/>
            </a:pPr>
            <a:r>
              <a:rPr lang="en-US" altLang="en-US" sz="2000"/>
              <a:t>Pliny the Younger	</a:t>
            </a:r>
            <a:r>
              <a:rPr lang="en-US" altLang="en-US" sz="2000" i="1"/>
              <a:t>Letter to Trajan	Roman</a:t>
            </a:r>
            <a:r>
              <a:rPr lang="en-US" altLang="en-US" sz="2000"/>
              <a:t> Administrator</a:t>
            </a:r>
          </a:p>
          <a:p>
            <a:pPr eaLnBrk="1" hangingPunct="1">
              <a:defRPr/>
            </a:pPr>
            <a:r>
              <a:rPr lang="en-US" altLang="en-US" sz="2000"/>
              <a:t>Trajan		</a:t>
            </a:r>
            <a:r>
              <a:rPr lang="en-US" altLang="en-US" sz="2000" i="1"/>
              <a:t>Reply to Pliny	</a:t>
            </a:r>
            <a:r>
              <a:rPr lang="en-US" altLang="en-US" sz="2000"/>
              <a:t>	Roman Emperor</a:t>
            </a:r>
          </a:p>
          <a:p>
            <a:pPr eaLnBrk="1" hangingPunct="1">
              <a:defRPr/>
            </a:pPr>
            <a:r>
              <a:rPr lang="en-US" altLang="en-US" sz="2000"/>
              <a:t>Babylonian Talmud	</a:t>
            </a:r>
            <a:r>
              <a:rPr lang="en-US" altLang="en-US" sz="2000" i="1"/>
              <a:t>Sanhedrin 43A		</a:t>
            </a:r>
            <a:r>
              <a:rPr lang="en-US" altLang="en-US" sz="2000"/>
              <a:t>Jewish Writings</a:t>
            </a:r>
            <a:endParaRPr lang="en-US" altLang="en-US" sz="2000" i="1"/>
          </a:p>
          <a:p>
            <a:pPr eaLnBrk="1" hangingPunct="1">
              <a:defRPr/>
            </a:pPr>
            <a:endParaRPr lang="en-US" altLang="en-US" sz="2000"/>
          </a:p>
          <a:p>
            <a:pPr eaLnBrk="1" hangingPunct="1">
              <a:defRPr/>
            </a:pPr>
            <a:endParaRPr lang="en-US" altLang="en-US" sz="2000"/>
          </a:p>
        </p:txBody>
      </p:sp>
      <p:sp>
        <p:nvSpPr>
          <p:cNvPr id="132099" name="Rectangle 3">
            <a:extLst>
              <a:ext uri="{FF2B5EF4-FFF2-40B4-BE49-F238E27FC236}">
                <a16:creationId xmlns:a16="http://schemas.microsoft.com/office/drawing/2014/main" id="{8670A090-5BAE-4E4D-9B5C-3D68F0A8512A}"/>
              </a:ext>
            </a:extLst>
          </p:cNvPr>
          <p:cNvSpPr>
            <a:spLocks noGrp="1" noRot="1" noChangeArrowheads="1"/>
          </p:cNvSpPr>
          <p:nvPr>
            <p:ph type="title"/>
          </p:nvPr>
        </p:nvSpPr>
        <p:spPr/>
        <p:txBody>
          <a:bodyPr/>
          <a:lstStyle/>
          <a:p>
            <a:pPr eaLnBrk="1" hangingPunct="1">
              <a:defRPr/>
            </a:pPr>
            <a:r>
              <a:rPr lang="en-US" altLang="en-US" b="0"/>
              <a:t>Non-Biblical Historical </a:t>
            </a:r>
            <a:br>
              <a:rPr lang="en-US" altLang="en-US" b="0"/>
            </a:br>
            <a:r>
              <a:rPr lang="en-US" altLang="en-US" b="0"/>
              <a:t>Writings About Christ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86D2063E-BB65-41ED-B5E3-D678E9A81392}"/>
              </a:ext>
            </a:extLst>
          </p:cNvPr>
          <p:cNvSpPr>
            <a:spLocks noGrp="1" noChangeArrowheads="1"/>
          </p:cNvSpPr>
          <p:nvPr>
            <p:ph type="title"/>
          </p:nvPr>
        </p:nvSpPr>
        <p:spPr>
          <a:xfrm>
            <a:off x="228600" y="228600"/>
            <a:ext cx="8915400" cy="685800"/>
          </a:xfrm>
        </p:spPr>
        <p:txBody>
          <a:bodyPr/>
          <a:lstStyle/>
          <a:p>
            <a:pPr eaLnBrk="1" hangingPunct="1">
              <a:defRPr/>
            </a:pPr>
            <a:r>
              <a:rPr lang="en-US" altLang="en-US" sz="3200" b="0"/>
              <a:t>Non-Biblical Historical Writings About Christ</a:t>
            </a:r>
          </a:p>
        </p:txBody>
      </p:sp>
      <p:sp>
        <p:nvSpPr>
          <p:cNvPr id="135171" name="Rectangle 3">
            <a:extLst>
              <a:ext uri="{FF2B5EF4-FFF2-40B4-BE49-F238E27FC236}">
                <a16:creationId xmlns:a16="http://schemas.microsoft.com/office/drawing/2014/main" id="{947F6FAF-76C2-496A-B2EB-7D8759DDB0CE}"/>
              </a:ext>
            </a:extLst>
          </p:cNvPr>
          <p:cNvSpPr>
            <a:spLocks noGrp="1" noChangeArrowheads="1"/>
          </p:cNvSpPr>
          <p:nvPr>
            <p:ph type="body" idx="1"/>
          </p:nvPr>
        </p:nvSpPr>
        <p:spPr>
          <a:xfrm>
            <a:off x="381000" y="914400"/>
            <a:ext cx="8534400" cy="4800600"/>
          </a:xfrm>
        </p:spPr>
        <p:txBody>
          <a:bodyPr/>
          <a:lstStyle/>
          <a:p>
            <a:pPr eaLnBrk="1" hangingPunct="1">
              <a:buFont typeface="Wingdings" panose="05000000000000000000" pitchFamily="2" charset="2"/>
              <a:buNone/>
              <a:defRPr/>
            </a:pPr>
            <a:r>
              <a:rPr lang="en-US" altLang="en-US" sz="1800" b="1"/>
              <a:t>Writings indicate the following about Jesus:</a:t>
            </a:r>
          </a:p>
          <a:p>
            <a:pPr eaLnBrk="1" hangingPunct="1">
              <a:defRPr/>
            </a:pPr>
            <a:r>
              <a:rPr lang="en-US" altLang="en-US" sz="1800" b="1"/>
              <a:t>He lived during the time of Tiberius Ceasar</a:t>
            </a:r>
          </a:p>
          <a:p>
            <a:pPr eaLnBrk="1" hangingPunct="1">
              <a:defRPr/>
            </a:pPr>
            <a:r>
              <a:rPr lang="en-US" altLang="en-US" sz="1800" b="1"/>
              <a:t>He lived a virtuous life</a:t>
            </a:r>
          </a:p>
          <a:p>
            <a:pPr eaLnBrk="1" hangingPunct="1">
              <a:defRPr/>
            </a:pPr>
            <a:r>
              <a:rPr lang="en-US" altLang="en-US" sz="1800" b="1"/>
              <a:t>He was a wonder-worker</a:t>
            </a:r>
          </a:p>
          <a:p>
            <a:pPr eaLnBrk="1" hangingPunct="1">
              <a:defRPr/>
            </a:pPr>
            <a:r>
              <a:rPr lang="en-US" altLang="en-US" sz="1800" b="1"/>
              <a:t>He claimed to be the Messiah</a:t>
            </a:r>
          </a:p>
          <a:p>
            <a:pPr eaLnBrk="1" hangingPunct="1">
              <a:defRPr/>
            </a:pPr>
            <a:r>
              <a:rPr lang="en-US" altLang="en-US" sz="1800" b="1"/>
              <a:t>He was crucified under Pontius Pilate</a:t>
            </a:r>
          </a:p>
          <a:p>
            <a:pPr eaLnBrk="1" hangingPunct="1">
              <a:defRPr/>
            </a:pPr>
            <a:r>
              <a:rPr lang="en-US" altLang="en-US" sz="1800" b="1"/>
              <a:t>An eclipse and an earthquake occurred when He died</a:t>
            </a:r>
          </a:p>
          <a:p>
            <a:pPr eaLnBrk="1" hangingPunct="1">
              <a:defRPr/>
            </a:pPr>
            <a:r>
              <a:rPr lang="en-US" altLang="en-US" sz="1800" b="1"/>
              <a:t>He was crucified on the eve of Passover</a:t>
            </a:r>
          </a:p>
          <a:p>
            <a:pPr eaLnBrk="1" hangingPunct="1">
              <a:defRPr/>
            </a:pPr>
            <a:r>
              <a:rPr lang="en-US" altLang="en-US" sz="1800" b="1"/>
              <a:t>His disciples believed He rose from the dead</a:t>
            </a:r>
          </a:p>
          <a:p>
            <a:pPr eaLnBrk="1" hangingPunct="1">
              <a:defRPr/>
            </a:pPr>
            <a:r>
              <a:rPr lang="en-US" altLang="en-US" sz="1800" b="1"/>
              <a:t>His disciples were willing to die for their beliefs</a:t>
            </a:r>
          </a:p>
          <a:p>
            <a:pPr eaLnBrk="1" hangingPunct="1">
              <a:defRPr/>
            </a:pPr>
            <a:r>
              <a:rPr lang="en-US" altLang="en-US" sz="1800" b="1"/>
              <a:t>Christianity spread rapidly as far as Rome</a:t>
            </a:r>
          </a:p>
          <a:p>
            <a:pPr eaLnBrk="1" hangingPunct="1">
              <a:defRPr/>
            </a:pPr>
            <a:r>
              <a:rPr lang="en-US" altLang="en-US" sz="1800" b="1"/>
              <a:t>His disciples denied the Roman gods and worshipped Jesus as God</a:t>
            </a:r>
          </a:p>
          <a:p>
            <a:pPr eaLnBrk="1" hangingPunct="1">
              <a:buFont typeface="Wingdings" panose="05000000000000000000" pitchFamily="2" charset="2"/>
              <a:buNone/>
              <a:defRPr/>
            </a:pPr>
            <a:r>
              <a:rPr lang="en-US" altLang="en-US" sz="2400" b="1">
                <a:solidFill>
                  <a:srgbClr val="FFFF00"/>
                </a:solidFill>
              </a:rPr>
              <a:t>	</a:t>
            </a:r>
            <a:r>
              <a:rPr lang="en-US" altLang="en-US" sz="2400" b="1" i="1">
                <a:solidFill>
                  <a:srgbClr val="FFFF00"/>
                </a:solidFill>
              </a:rPr>
              <a:t>Ancient secular writers affirm the claims made by Jesus’ disciples</a:t>
            </a:r>
          </a:p>
          <a:p>
            <a:pPr eaLnBrk="1" hangingPunct="1">
              <a:buFont typeface="Wingdings" panose="05000000000000000000" pitchFamily="2" charset="2"/>
              <a:buNone/>
              <a:defRPr/>
            </a:pPr>
            <a:r>
              <a:rPr lang="en-US" altLang="en-US" sz="1800" b="1">
                <a:solidFill>
                  <a:srgbClr val="FFFF00"/>
                </a:solidFill>
              </a:rPr>
              <a:t>	</a:t>
            </a:r>
            <a:r>
              <a:rPr lang="en-US" altLang="en-US" sz="1600" b="1">
                <a:solidFill>
                  <a:srgbClr val="FFFF00"/>
                </a:solidFill>
              </a:rPr>
              <a:t>Note: we are not says that ancient secular writers believed these things but rather that they affirmed that Jesus’ followers made these claims—thus, the historicity of the Bible is corroborated by secular writings.</a:t>
            </a:r>
          </a:p>
          <a:p>
            <a:pPr eaLnBrk="1" hangingPunct="1">
              <a:defRPr/>
            </a:pPr>
            <a:endParaRPr lang="en-US" altLang="en-US" sz="1400" b="1"/>
          </a:p>
          <a:p>
            <a:pPr eaLnBrk="1" hangingPunct="1">
              <a:buFont typeface="Wingdings" panose="05000000000000000000" pitchFamily="2" charset="2"/>
              <a:buNone/>
              <a:defRPr/>
            </a:pPr>
            <a:endParaRPr lang="en-US" altLang="en-US" sz="1800" b="1">
              <a:solidFill>
                <a:schemeClr val="accent2"/>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a:extLst>
              <a:ext uri="{FF2B5EF4-FFF2-40B4-BE49-F238E27FC236}">
                <a16:creationId xmlns:a16="http://schemas.microsoft.com/office/drawing/2014/main" id="{992D3BDC-D082-441C-BD6D-8251867224BC}"/>
              </a:ext>
            </a:extLst>
          </p:cNvPr>
          <p:cNvSpPr>
            <a:spLocks noGrp="1" noChangeArrowheads="1"/>
          </p:cNvSpPr>
          <p:nvPr>
            <p:ph type="ctrTitle"/>
          </p:nvPr>
        </p:nvSpPr>
        <p:spPr/>
        <p:txBody>
          <a:bodyPr/>
          <a:lstStyle/>
          <a:p>
            <a:pPr eaLnBrk="1" hangingPunct="1">
              <a:defRPr/>
            </a:pPr>
            <a:r>
              <a:rPr lang="en-US" altLang="en-US"/>
              <a:t>Why can’t all religions be true?</a:t>
            </a:r>
          </a:p>
        </p:txBody>
      </p:sp>
      <p:sp>
        <p:nvSpPr>
          <p:cNvPr id="96262" name="Rectangle 6">
            <a:extLst>
              <a:ext uri="{FF2B5EF4-FFF2-40B4-BE49-F238E27FC236}">
                <a16:creationId xmlns:a16="http://schemas.microsoft.com/office/drawing/2014/main" id="{C6CFC815-EBC4-4371-90E9-AA34DF2DD500}"/>
              </a:ext>
            </a:extLst>
          </p:cNvPr>
          <p:cNvSpPr>
            <a:spLocks noChangeArrowheads="1"/>
          </p:cNvSpPr>
          <p:nvPr/>
        </p:nvSpPr>
        <p:spPr bwMode="auto">
          <a:xfrm>
            <a:off x="6400800" y="64008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defRPr/>
            </a:pPr>
            <a:r>
              <a:rPr lang="en-US" altLang="en-US" sz="1200">
                <a:effectLst>
                  <a:outerShdw blurRad="38100" dist="38100" dir="2700000" algn="tl">
                    <a:srgbClr val="000000"/>
                  </a:outerShdw>
                </a:effectLst>
                <a:cs typeface="Arial" panose="020B0604020202020204" pitchFamily="34" charset="0"/>
              </a:rPr>
              <a:t>© 2007 Multimedia Apologetics</a:t>
            </a:r>
          </a:p>
          <a:p>
            <a:pPr algn="r" eaLnBrk="1" hangingPunct="1">
              <a:defRPr/>
            </a:pPr>
            <a:r>
              <a:rPr lang="en-US" altLang="en-US" sz="1200">
                <a:effectLst>
                  <a:outerShdw blurRad="38100" dist="38100" dir="2700000" algn="tl">
                    <a:srgbClr val="000000"/>
                  </a:outerShdw>
                </a:effectLst>
                <a:cs typeface="Arial" panose="020B0604020202020204" pitchFamily="34" charset="0"/>
              </a:rPr>
              <a:t>www.multimediaapologetics.com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8771D25B-34FA-4748-B638-82C32E3CACBF}"/>
              </a:ext>
            </a:extLst>
          </p:cNvPr>
          <p:cNvSpPr>
            <a:spLocks noGrp="1" noChangeArrowheads="1"/>
          </p:cNvSpPr>
          <p:nvPr>
            <p:ph type="title"/>
          </p:nvPr>
        </p:nvSpPr>
        <p:spPr>
          <a:xfrm>
            <a:off x="304800" y="0"/>
            <a:ext cx="8229600" cy="457200"/>
          </a:xfrm>
        </p:spPr>
        <p:txBody>
          <a:bodyPr/>
          <a:lstStyle/>
          <a:p>
            <a:pPr eaLnBrk="1" hangingPunct="1">
              <a:defRPr/>
            </a:pPr>
            <a:r>
              <a:rPr lang="en-US" altLang="en-US" sz="3200"/>
              <a:t>Can All Religions Be True?</a:t>
            </a:r>
          </a:p>
        </p:txBody>
      </p:sp>
      <p:graphicFrame>
        <p:nvGraphicFramePr>
          <p:cNvPr id="74755" name="Object 3">
            <a:extLst>
              <a:ext uri="{FF2B5EF4-FFF2-40B4-BE49-F238E27FC236}">
                <a16:creationId xmlns:a16="http://schemas.microsoft.com/office/drawing/2014/main" id="{B1EEF9FA-3092-4FD7-AAF5-C51FD5EF0F30}"/>
              </a:ext>
            </a:extLst>
          </p:cNvPr>
          <p:cNvGraphicFramePr>
            <a:graphicFrameLocks noChangeAspect="1"/>
          </p:cNvGraphicFramePr>
          <p:nvPr>
            <p:ph sz="half" idx="2"/>
          </p:nvPr>
        </p:nvGraphicFramePr>
        <p:xfrm>
          <a:off x="1238250" y="533400"/>
          <a:ext cx="6818313" cy="4624388"/>
        </p:xfrm>
        <a:graphic>
          <a:graphicData uri="http://schemas.openxmlformats.org/presentationml/2006/ole">
            <mc:AlternateContent xmlns:mc="http://schemas.openxmlformats.org/markup-compatibility/2006">
              <mc:Choice xmlns:v="urn:schemas-microsoft-com:vml" Requires="v">
                <p:oleObj spid="_x0000_s74757" name="Document" r:id="rId3" imgW="7727343" imgH="5241750" progId="Word.Document.8">
                  <p:embed/>
                </p:oleObj>
              </mc:Choice>
              <mc:Fallback>
                <p:oleObj name="Document" r:id="rId3" imgW="7727343" imgH="524175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b="12207"/>
                      <a:stretch>
                        <a:fillRect/>
                      </a:stretch>
                    </p:blipFill>
                    <p:spPr bwMode="auto">
                      <a:xfrm>
                        <a:off x="1238250" y="533400"/>
                        <a:ext cx="6818313" cy="4624388"/>
                      </a:xfrm>
                      <a:prstGeom prst="rect">
                        <a:avLst/>
                      </a:prstGeom>
                      <a:solidFill>
                        <a:srgbClr val="800000"/>
                      </a:solidFill>
                      <a:ln w="57150" cap="flat" cmpd="thinThick">
                        <a:solidFill>
                          <a:srgbClr val="FF6600"/>
                        </a:solidFill>
                        <a:prstDash val="solid"/>
                        <a:miter lim="800000"/>
                        <a:headEnd/>
                        <a:tailEnd/>
                      </a:ln>
                      <a:effectLst>
                        <a:outerShdw dist="71842" dir="2700000" algn="ctr" rotWithShape="0">
                          <a:schemeClr val="bg2"/>
                        </a:outerShdw>
                      </a:effectLst>
                    </p:spPr>
                  </p:pic>
                </p:oleObj>
              </mc:Fallback>
            </mc:AlternateContent>
          </a:graphicData>
        </a:graphic>
      </p:graphicFrame>
      <p:sp>
        <p:nvSpPr>
          <p:cNvPr id="98308" name="Text Box 4">
            <a:extLst>
              <a:ext uri="{FF2B5EF4-FFF2-40B4-BE49-F238E27FC236}">
                <a16:creationId xmlns:a16="http://schemas.microsoft.com/office/drawing/2014/main" id="{2C7CFFC6-78E4-4D33-9C99-C2DC1F95CAAA}"/>
              </a:ext>
            </a:extLst>
          </p:cNvPr>
          <p:cNvSpPr txBox="1">
            <a:spLocks noChangeArrowheads="1"/>
          </p:cNvSpPr>
          <p:nvPr/>
        </p:nvSpPr>
        <p:spPr bwMode="auto">
          <a:xfrm>
            <a:off x="0" y="5257800"/>
            <a:ext cx="9144000" cy="11874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tx2"/>
                  </a:outerShdw>
                </a:effectLst>
              </a14:hiddenEffects>
            </a:ext>
          </a:extLst>
        </p:spPr>
        <p:txBody>
          <a:bodyPr>
            <a:spAutoFit/>
          </a:bodyPr>
          <a:lstStyle/>
          <a:p>
            <a:pPr>
              <a:defRPr/>
            </a:pPr>
            <a:r>
              <a:rPr lang="en-US" altLang="en-US" sz="2400" b="1">
                <a:effectLst>
                  <a:outerShdw blurRad="38100" dist="38100" dir="2700000" algn="tl">
                    <a:srgbClr val="000000"/>
                  </a:outerShdw>
                </a:effectLst>
                <a:latin typeface="Comic Sans MS" panose="030F0702030302020204" pitchFamily="66" charset="0"/>
              </a:rPr>
              <a:t>Major world religions contradict each other</a:t>
            </a:r>
          </a:p>
          <a:p>
            <a:pPr lvl="1">
              <a:buFontTx/>
              <a:buChar char="•"/>
              <a:defRPr/>
            </a:pPr>
            <a:r>
              <a:rPr lang="en-US" altLang="en-US" sz="2400" b="1">
                <a:effectLst>
                  <a:outerShdw blurRad="38100" dist="38100" dir="2700000" algn="tl">
                    <a:srgbClr val="000000"/>
                  </a:outerShdw>
                </a:effectLst>
                <a:latin typeface="Comic Sans MS" panose="030F0702030302020204" pitchFamily="66" charset="0"/>
              </a:rPr>
              <a:t>Either all are false or </a:t>
            </a:r>
            <a:r>
              <a:rPr lang="en-US" altLang="en-US" sz="2400" b="1" i="1" u="sng">
                <a:effectLst>
                  <a:outerShdw blurRad="38100" dist="38100" dir="2700000" algn="tl">
                    <a:srgbClr val="000000"/>
                  </a:outerShdw>
                </a:effectLst>
                <a:latin typeface="Comic Sans MS" panose="030F0702030302020204" pitchFamily="66" charset="0"/>
              </a:rPr>
              <a:t>one</a:t>
            </a:r>
            <a:r>
              <a:rPr lang="en-US" altLang="en-US" sz="2400" b="1">
                <a:effectLst>
                  <a:outerShdw blurRad="38100" dist="38100" dir="2700000" algn="tl">
                    <a:srgbClr val="000000"/>
                  </a:outerShdw>
                </a:effectLst>
                <a:latin typeface="Comic Sans MS" panose="030F0702030302020204" pitchFamily="66" charset="0"/>
              </a:rPr>
              <a:t> is true!</a:t>
            </a:r>
          </a:p>
          <a:p>
            <a:pPr lvl="1">
              <a:buFontTx/>
              <a:buChar char="•"/>
              <a:defRPr/>
            </a:pPr>
            <a:r>
              <a:rPr lang="en-US" altLang="en-US" sz="2400" b="1">
                <a:effectLst>
                  <a:outerShdw blurRad="38100" dist="38100" dir="2700000" algn="tl">
                    <a:srgbClr val="000000"/>
                  </a:outerShdw>
                </a:effectLst>
                <a:latin typeface="Comic Sans MS" panose="030F0702030302020204" pitchFamily="66" charset="0"/>
              </a:rPr>
              <a:t>Question is: Which is supported by evidence?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a:extLst>
              <a:ext uri="{FF2B5EF4-FFF2-40B4-BE49-F238E27FC236}">
                <a16:creationId xmlns:a16="http://schemas.microsoft.com/office/drawing/2014/main" id="{5A4839A0-4F0D-4461-A075-E79A46E27D43}"/>
              </a:ext>
            </a:extLst>
          </p:cNvPr>
          <p:cNvSpPr>
            <a:spLocks noGrp="1" noChangeArrowheads="1"/>
          </p:cNvSpPr>
          <p:nvPr>
            <p:ph type="ctrTitle"/>
          </p:nvPr>
        </p:nvSpPr>
        <p:spPr/>
        <p:txBody>
          <a:bodyPr/>
          <a:lstStyle/>
          <a:p>
            <a:pPr eaLnBrk="1" hangingPunct="1">
              <a:defRPr/>
            </a:pPr>
            <a:r>
              <a:rPr lang="en-US" altLang="en-US"/>
              <a:t>What about the “Lost Books” </a:t>
            </a:r>
            <a:br>
              <a:rPr lang="en-US" altLang="en-US"/>
            </a:br>
            <a:r>
              <a:rPr lang="en-US" altLang="en-US"/>
              <a:t>of the Bible?</a:t>
            </a:r>
          </a:p>
        </p:txBody>
      </p:sp>
      <p:sp>
        <p:nvSpPr>
          <p:cNvPr id="99334" name="Rectangle 6">
            <a:extLst>
              <a:ext uri="{FF2B5EF4-FFF2-40B4-BE49-F238E27FC236}">
                <a16:creationId xmlns:a16="http://schemas.microsoft.com/office/drawing/2014/main" id="{74515C0D-D4E3-4A7C-9099-CF7A3E450195}"/>
              </a:ext>
            </a:extLst>
          </p:cNvPr>
          <p:cNvSpPr>
            <a:spLocks noChangeArrowheads="1"/>
          </p:cNvSpPr>
          <p:nvPr/>
        </p:nvSpPr>
        <p:spPr bwMode="auto">
          <a:xfrm>
            <a:off x="6400800" y="64008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defRPr/>
            </a:pPr>
            <a:r>
              <a:rPr lang="en-US" altLang="en-US" sz="1200">
                <a:effectLst>
                  <a:outerShdw blurRad="38100" dist="38100" dir="2700000" algn="tl">
                    <a:srgbClr val="000000"/>
                  </a:outerShdw>
                </a:effectLst>
                <a:cs typeface="Arial" panose="020B0604020202020204" pitchFamily="34" charset="0"/>
              </a:rPr>
              <a:t>© 2007 Multimedia Apologetics</a:t>
            </a:r>
          </a:p>
          <a:p>
            <a:pPr algn="r" eaLnBrk="1" hangingPunct="1">
              <a:defRPr/>
            </a:pPr>
            <a:r>
              <a:rPr lang="en-US" altLang="en-US" sz="1200">
                <a:effectLst>
                  <a:outerShdw blurRad="38100" dist="38100" dir="2700000" algn="tl">
                    <a:srgbClr val="000000"/>
                  </a:outerShdw>
                </a:effectLst>
                <a:cs typeface="Arial" panose="020B0604020202020204" pitchFamily="34" charset="0"/>
              </a:rPr>
              <a:t>www.multimediaapologetics.com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9F368C3-4700-42E4-BABE-BC0D6A782C0E}"/>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a:t>Would you characterize our culture as:</a:t>
            </a:r>
          </a:p>
          <a:p>
            <a:pPr eaLnBrk="1" hangingPunct="1">
              <a:buFont typeface="Wingdings" panose="05000000000000000000" pitchFamily="2" charset="2"/>
              <a:buNone/>
              <a:defRPr/>
            </a:pPr>
            <a:r>
              <a:rPr lang="en-US" altLang="en-US"/>
              <a:t>A) Getting better </a:t>
            </a:r>
          </a:p>
          <a:p>
            <a:pPr eaLnBrk="1" hangingPunct="1">
              <a:buFont typeface="Wingdings" panose="05000000000000000000" pitchFamily="2" charset="2"/>
              <a:buNone/>
              <a:defRPr/>
            </a:pPr>
            <a:r>
              <a:rPr lang="en-US" altLang="en-US"/>
              <a:t>B) Getting worse</a:t>
            </a:r>
          </a:p>
          <a:p>
            <a:pPr eaLnBrk="1" hangingPunct="1">
              <a:buFont typeface="Wingdings" panose="05000000000000000000" pitchFamily="2" charset="2"/>
              <a:buNone/>
              <a:defRPr/>
            </a:pPr>
            <a:r>
              <a:rPr lang="en-US" altLang="en-US"/>
              <a:t>C) About the same as it has always been</a:t>
            </a:r>
          </a:p>
          <a:p>
            <a:pPr eaLnBrk="1" hangingPunct="1">
              <a:buFont typeface="Wingdings" panose="05000000000000000000" pitchFamily="2" charset="2"/>
              <a:buNone/>
              <a:defRPr/>
            </a:pPr>
            <a:r>
              <a:rPr lang="en-US" altLang="en-US"/>
              <a:t>D) Don’t know</a:t>
            </a:r>
          </a:p>
          <a:p>
            <a:pPr eaLnBrk="1" hangingPunct="1">
              <a:buFont typeface="Wingdings" panose="05000000000000000000" pitchFamily="2" charset="2"/>
              <a:buNone/>
              <a:defRPr/>
            </a:pPr>
            <a:endParaRPr lang="en-US" altLang="en-US"/>
          </a:p>
        </p:txBody>
      </p:sp>
      <p:sp>
        <p:nvSpPr>
          <p:cNvPr id="36867" name="Rectangle 3">
            <a:extLst>
              <a:ext uri="{FF2B5EF4-FFF2-40B4-BE49-F238E27FC236}">
                <a16:creationId xmlns:a16="http://schemas.microsoft.com/office/drawing/2014/main" id="{4F2A0E18-BC69-44AA-9B65-70B3ADBD06D2}"/>
              </a:ext>
            </a:extLst>
          </p:cNvPr>
          <p:cNvSpPr>
            <a:spLocks noRot="1" noChangeArrowheads="1"/>
          </p:cNvSpPr>
          <p:nvPr/>
        </p:nvSpPr>
        <p:spPr bwMode="auto">
          <a:xfrm>
            <a:off x="454025" y="3810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b="1">
                <a:solidFill>
                  <a:srgbClr val="FFFF00"/>
                </a:solidFill>
                <a:effectLst>
                  <a:outerShdw blurRad="38100" dist="38100" dir="2700000" algn="tl">
                    <a:srgbClr val="000000"/>
                  </a:outerShdw>
                </a:effectLst>
                <a:latin typeface="Bangle" pitchFamily="2" charset="0"/>
              </a:defRPr>
            </a:lvl1pPr>
            <a:lvl2pPr algn="ctr">
              <a:defRPr sz="3600" b="1">
                <a:solidFill>
                  <a:srgbClr val="FFFF00"/>
                </a:solidFill>
                <a:effectLst>
                  <a:outerShdw blurRad="38100" dist="38100" dir="2700000" algn="tl">
                    <a:srgbClr val="000000"/>
                  </a:outerShdw>
                </a:effectLst>
                <a:latin typeface="Bangle" pitchFamily="2" charset="0"/>
              </a:defRPr>
            </a:lvl2pPr>
            <a:lvl3pPr algn="ctr">
              <a:defRPr sz="3600" b="1">
                <a:solidFill>
                  <a:srgbClr val="FFFF00"/>
                </a:solidFill>
                <a:effectLst>
                  <a:outerShdw blurRad="38100" dist="38100" dir="2700000" algn="tl">
                    <a:srgbClr val="000000"/>
                  </a:outerShdw>
                </a:effectLst>
                <a:latin typeface="Bangle" pitchFamily="2" charset="0"/>
              </a:defRPr>
            </a:lvl3pPr>
            <a:lvl4pPr algn="ctr">
              <a:defRPr sz="3600" b="1">
                <a:solidFill>
                  <a:srgbClr val="FFFF00"/>
                </a:solidFill>
                <a:effectLst>
                  <a:outerShdw blurRad="38100" dist="38100" dir="2700000" algn="tl">
                    <a:srgbClr val="000000"/>
                  </a:outerShdw>
                </a:effectLst>
                <a:latin typeface="Bangle" pitchFamily="2" charset="0"/>
              </a:defRPr>
            </a:lvl4pPr>
            <a:lvl5pPr algn="ctr">
              <a:defRPr sz="3600" b="1">
                <a:solidFill>
                  <a:srgbClr val="FFFF00"/>
                </a:solidFill>
                <a:effectLst>
                  <a:outerShdw blurRad="38100" dist="38100" dir="2700000" algn="tl">
                    <a:srgbClr val="000000"/>
                  </a:outerShdw>
                </a:effectLst>
                <a:latin typeface="Bangle" pitchFamily="2" charset="0"/>
              </a:defRPr>
            </a:lvl5pPr>
            <a:lvl6pPr marL="457200" algn="ctr" fontAlgn="base">
              <a:spcBef>
                <a:spcPct val="0"/>
              </a:spcBef>
              <a:spcAft>
                <a:spcPct val="0"/>
              </a:spcAft>
              <a:defRPr sz="3600" b="1">
                <a:solidFill>
                  <a:srgbClr val="FFFF00"/>
                </a:solidFill>
                <a:effectLst>
                  <a:outerShdw blurRad="38100" dist="38100" dir="2700000" algn="tl">
                    <a:srgbClr val="000000"/>
                  </a:outerShdw>
                </a:effectLst>
                <a:latin typeface="Bangle" pitchFamily="2" charset="0"/>
              </a:defRPr>
            </a:lvl6pPr>
            <a:lvl7pPr marL="914400" algn="ctr" fontAlgn="base">
              <a:spcBef>
                <a:spcPct val="0"/>
              </a:spcBef>
              <a:spcAft>
                <a:spcPct val="0"/>
              </a:spcAft>
              <a:defRPr sz="3600" b="1">
                <a:solidFill>
                  <a:srgbClr val="FFFF00"/>
                </a:solidFill>
                <a:effectLst>
                  <a:outerShdw blurRad="38100" dist="38100" dir="2700000" algn="tl">
                    <a:srgbClr val="000000"/>
                  </a:outerShdw>
                </a:effectLst>
                <a:latin typeface="Bangle" pitchFamily="2" charset="0"/>
              </a:defRPr>
            </a:lvl7pPr>
            <a:lvl8pPr marL="1371600" algn="ctr" fontAlgn="base">
              <a:spcBef>
                <a:spcPct val="0"/>
              </a:spcBef>
              <a:spcAft>
                <a:spcPct val="0"/>
              </a:spcAft>
              <a:defRPr sz="3600" b="1">
                <a:solidFill>
                  <a:srgbClr val="FFFF00"/>
                </a:solidFill>
                <a:effectLst>
                  <a:outerShdw blurRad="38100" dist="38100" dir="2700000" algn="tl">
                    <a:srgbClr val="000000"/>
                  </a:outerShdw>
                </a:effectLst>
                <a:latin typeface="Bangle" pitchFamily="2" charset="0"/>
              </a:defRPr>
            </a:lvl8pPr>
            <a:lvl9pPr marL="1828800" algn="ctr" fontAlgn="base">
              <a:spcBef>
                <a:spcPct val="0"/>
              </a:spcBef>
              <a:spcAft>
                <a:spcPct val="0"/>
              </a:spcAft>
              <a:defRPr sz="3600" b="1">
                <a:solidFill>
                  <a:srgbClr val="FFFF00"/>
                </a:solidFill>
                <a:effectLst>
                  <a:outerShdw blurRad="38100" dist="38100" dir="2700000" algn="tl">
                    <a:srgbClr val="000000"/>
                  </a:outerShdw>
                </a:effectLst>
                <a:latin typeface="Bangle" pitchFamily="2" charset="0"/>
              </a:defRPr>
            </a:lvl9pPr>
          </a:lstStyle>
          <a:p>
            <a:pPr eaLnBrk="1" hangingPunct="1">
              <a:defRPr/>
            </a:pPr>
            <a:r>
              <a:rPr lang="en-US" altLang="en-US" sz="3200"/>
              <a:t>Importance of Evangelism</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Rectangle 6">
            <a:extLst>
              <a:ext uri="{FF2B5EF4-FFF2-40B4-BE49-F238E27FC236}">
                <a16:creationId xmlns:a16="http://schemas.microsoft.com/office/drawing/2014/main" id="{EB5AE81D-CC37-4FBD-9FB5-837EC5AB0E19}"/>
              </a:ext>
            </a:extLst>
          </p:cNvPr>
          <p:cNvSpPr>
            <a:spLocks noGrp="1" noChangeArrowheads="1"/>
          </p:cNvSpPr>
          <p:nvPr>
            <p:ph type="title"/>
          </p:nvPr>
        </p:nvSpPr>
        <p:spPr>
          <a:xfrm>
            <a:off x="4876800" y="685800"/>
            <a:ext cx="3886200" cy="1600200"/>
          </a:xfrm>
        </p:spPr>
        <p:txBody>
          <a:bodyPr/>
          <a:lstStyle/>
          <a:p>
            <a:pPr eaLnBrk="1" hangingPunct="1">
              <a:defRPr/>
            </a:pPr>
            <a:r>
              <a:rPr lang="en-US" altLang="en-US" sz="2400"/>
              <a:t>Nag Hammadi Codices</a:t>
            </a:r>
            <a:br>
              <a:rPr lang="en-US" altLang="en-US" sz="2400"/>
            </a:br>
            <a:br>
              <a:rPr lang="en-US" altLang="en-US" sz="2400"/>
            </a:br>
            <a:r>
              <a:rPr lang="en-US" altLang="en-US" sz="2000"/>
              <a:t>found in 1945 in Egypt</a:t>
            </a:r>
          </a:p>
        </p:txBody>
      </p:sp>
      <p:sp>
        <p:nvSpPr>
          <p:cNvPr id="108554" name="Rectangle 10">
            <a:extLst>
              <a:ext uri="{FF2B5EF4-FFF2-40B4-BE49-F238E27FC236}">
                <a16:creationId xmlns:a16="http://schemas.microsoft.com/office/drawing/2014/main" id="{A5454DB2-CB23-474A-90A2-679A6282CC6B}"/>
              </a:ext>
            </a:extLst>
          </p:cNvPr>
          <p:cNvSpPr>
            <a:spLocks noGrp="1" noChangeArrowheads="1"/>
          </p:cNvSpPr>
          <p:nvPr>
            <p:ph type="body" idx="1"/>
          </p:nvPr>
        </p:nvSpPr>
        <p:spPr>
          <a:xfrm>
            <a:off x="187325" y="2778125"/>
            <a:ext cx="8728075" cy="3775075"/>
          </a:xfrm>
        </p:spPr>
        <p:txBody>
          <a:bodyPr/>
          <a:lstStyle/>
          <a:p>
            <a:pPr marL="0" indent="0" eaLnBrk="1" hangingPunct="1">
              <a:lnSpc>
                <a:spcPct val="90000"/>
              </a:lnSpc>
              <a:defRPr/>
            </a:pPr>
            <a:r>
              <a:rPr lang="en-US" altLang="en-US" sz="2400"/>
              <a:t>Rejected by the early church because they were written in the 2</a:t>
            </a:r>
            <a:r>
              <a:rPr lang="en-US" altLang="en-US" sz="2400" baseline="30000"/>
              <a:t>nd</a:t>
            </a:r>
            <a:r>
              <a:rPr lang="en-US" altLang="en-US" sz="2400"/>
              <a:t> and 3</a:t>
            </a:r>
            <a:r>
              <a:rPr lang="en-US" altLang="en-US" sz="2400" baseline="30000"/>
              <a:t>rd</a:t>
            </a:r>
            <a:r>
              <a:rPr lang="en-US" altLang="en-US" sz="2400"/>
              <a:t> century</a:t>
            </a:r>
          </a:p>
          <a:p>
            <a:pPr marL="0" indent="0" eaLnBrk="1" hangingPunct="1">
              <a:lnSpc>
                <a:spcPct val="90000"/>
              </a:lnSpc>
              <a:defRPr/>
            </a:pPr>
            <a:r>
              <a:rPr lang="en-US" altLang="en-US" sz="2400"/>
              <a:t>Authors were not eyewitnesses or their associates</a:t>
            </a:r>
          </a:p>
          <a:p>
            <a:pPr marL="0" indent="0" eaLnBrk="1" hangingPunct="1">
              <a:lnSpc>
                <a:spcPct val="90000"/>
              </a:lnSpc>
              <a:defRPr/>
            </a:pPr>
            <a:r>
              <a:rPr lang="en-US" altLang="en-US" sz="2400"/>
              <a:t>Present a mystical Jesus and incoherent messages:</a:t>
            </a:r>
          </a:p>
          <a:p>
            <a:pPr marL="0" indent="0" eaLnBrk="1" hangingPunct="1">
              <a:lnSpc>
                <a:spcPct val="90000"/>
              </a:lnSpc>
              <a:buFont typeface="Wingdings" panose="05000000000000000000" pitchFamily="2" charset="2"/>
              <a:buNone/>
              <a:defRPr/>
            </a:pPr>
            <a:endParaRPr lang="en-US" altLang="en-US" sz="2400"/>
          </a:p>
          <a:p>
            <a:pPr marL="0" indent="0" eaLnBrk="1" hangingPunct="1">
              <a:lnSpc>
                <a:spcPct val="90000"/>
              </a:lnSpc>
              <a:buFont typeface="Wingdings" panose="05000000000000000000" pitchFamily="2" charset="2"/>
              <a:buNone/>
              <a:defRPr/>
            </a:pPr>
            <a:r>
              <a:rPr lang="en-US" altLang="en-US" sz="2000"/>
              <a:t>Simon Peter said to him, "Let Mary leave us, for women are not worthy of life." Jesus said, "I myself shall lead her in order to make her male, so that she too may become a living spirit resembling you males. For every woman who will make herself male will enter the kingdom of heaven." </a:t>
            </a:r>
          </a:p>
          <a:p>
            <a:pPr marL="0" indent="0" eaLnBrk="1" hangingPunct="1">
              <a:lnSpc>
                <a:spcPct val="90000"/>
              </a:lnSpc>
              <a:buFont typeface="Wingdings" panose="05000000000000000000" pitchFamily="2" charset="2"/>
              <a:buNone/>
              <a:defRPr/>
            </a:pPr>
            <a:r>
              <a:rPr lang="en-US" altLang="en-US" sz="2000"/>
              <a:t>						~Gospel of Thomas</a:t>
            </a:r>
          </a:p>
          <a:p>
            <a:pPr marL="0" indent="0" eaLnBrk="1" hangingPunct="1">
              <a:lnSpc>
                <a:spcPct val="90000"/>
              </a:lnSpc>
              <a:buFont typeface="Wingdings" panose="05000000000000000000" pitchFamily="2" charset="2"/>
              <a:buNone/>
              <a:defRPr/>
            </a:pPr>
            <a:endParaRPr lang="en-US" altLang="en-US" sz="2000"/>
          </a:p>
        </p:txBody>
      </p:sp>
      <p:pic>
        <p:nvPicPr>
          <p:cNvPr id="76804" name="Picture 5" descr="nag-hammadi">
            <a:extLst>
              <a:ext uri="{FF2B5EF4-FFF2-40B4-BE49-F238E27FC236}">
                <a16:creationId xmlns:a16="http://schemas.microsoft.com/office/drawing/2014/main" id="{2BB50326-332B-43EE-910C-B91973E8C4C9}"/>
              </a:ext>
            </a:extLst>
          </p:cNvPr>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4648200" cy="2622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5" name="Text Box 8">
            <a:extLst>
              <a:ext uri="{FF2B5EF4-FFF2-40B4-BE49-F238E27FC236}">
                <a16:creationId xmlns:a16="http://schemas.microsoft.com/office/drawing/2014/main" id="{1AD4F767-35B4-4454-9D63-BE4BF3B03213}"/>
              </a:ext>
            </a:extLst>
          </p:cNvPr>
          <p:cNvSpPr txBox="1">
            <a:spLocks noChangeArrowheads="1"/>
          </p:cNvSpPr>
          <p:nvPr/>
        </p:nvSpPr>
        <p:spPr bwMode="auto">
          <a:xfrm>
            <a:off x="1050925" y="3998913"/>
            <a:ext cx="6797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06" name="Text Box 9">
            <a:extLst>
              <a:ext uri="{FF2B5EF4-FFF2-40B4-BE49-F238E27FC236}">
                <a16:creationId xmlns:a16="http://schemas.microsoft.com/office/drawing/2014/main" id="{79D1FE49-4B56-49BD-A49F-693550EA4E38}"/>
              </a:ext>
            </a:extLst>
          </p:cNvPr>
          <p:cNvSpPr txBox="1">
            <a:spLocks noChangeArrowheads="1"/>
          </p:cNvSpPr>
          <p:nvPr/>
        </p:nvSpPr>
        <p:spPr bwMode="auto">
          <a:xfrm>
            <a:off x="1508125" y="430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F7EEB9FD-21B2-4DBC-8C01-6E925D779286}"/>
              </a:ext>
            </a:extLst>
          </p:cNvPr>
          <p:cNvSpPr>
            <a:spLocks noGrp="1" noChangeArrowheads="1"/>
          </p:cNvSpPr>
          <p:nvPr>
            <p:ph type="ctrTitle"/>
          </p:nvPr>
        </p:nvSpPr>
        <p:spPr/>
        <p:txBody>
          <a:bodyPr/>
          <a:lstStyle/>
          <a:p>
            <a:pPr eaLnBrk="1" hangingPunct="1">
              <a:defRPr/>
            </a:pPr>
            <a:r>
              <a:rPr lang="en-US" altLang="en-US"/>
              <a:t>Jesus was “promoted” to God status only at the Council of Nicea</a:t>
            </a:r>
          </a:p>
        </p:txBody>
      </p:sp>
      <p:sp>
        <p:nvSpPr>
          <p:cNvPr id="103428" name="Rectangle 4">
            <a:extLst>
              <a:ext uri="{FF2B5EF4-FFF2-40B4-BE49-F238E27FC236}">
                <a16:creationId xmlns:a16="http://schemas.microsoft.com/office/drawing/2014/main" id="{2BED0EF1-90D5-43D2-B252-246D9C187B90}"/>
              </a:ext>
            </a:extLst>
          </p:cNvPr>
          <p:cNvSpPr>
            <a:spLocks noChangeArrowheads="1"/>
          </p:cNvSpPr>
          <p:nvPr/>
        </p:nvSpPr>
        <p:spPr bwMode="auto">
          <a:xfrm>
            <a:off x="6400800" y="64008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defRPr/>
            </a:pPr>
            <a:r>
              <a:rPr lang="en-US" altLang="en-US" sz="1200">
                <a:effectLst>
                  <a:outerShdw blurRad="38100" dist="38100" dir="2700000" algn="tl">
                    <a:srgbClr val="000000"/>
                  </a:outerShdw>
                </a:effectLst>
                <a:cs typeface="Arial" panose="020B0604020202020204" pitchFamily="34" charset="0"/>
              </a:rPr>
              <a:t>© 2007 Multimedia Apologetics</a:t>
            </a:r>
          </a:p>
          <a:p>
            <a:pPr algn="r" eaLnBrk="1" hangingPunct="1">
              <a:defRPr/>
            </a:pPr>
            <a:r>
              <a:rPr lang="en-US" altLang="en-US" sz="1200">
                <a:effectLst>
                  <a:outerShdw blurRad="38100" dist="38100" dir="2700000" algn="tl">
                    <a:srgbClr val="000000"/>
                  </a:outerShdw>
                </a:effectLst>
                <a:cs typeface="Arial" panose="020B0604020202020204" pitchFamily="34" charset="0"/>
              </a:rPr>
              <a:t>www.multimediaapologetics.com</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121" name="Group 57">
            <a:extLst>
              <a:ext uri="{FF2B5EF4-FFF2-40B4-BE49-F238E27FC236}">
                <a16:creationId xmlns:a16="http://schemas.microsoft.com/office/drawing/2014/main" id="{DE6C6861-26C7-4C21-8B71-6B0CF7B5ED60}"/>
              </a:ext>
            </a:extLst>
          </p:cNvPr>
          <p:cNvGraphicFramePr>
            <a:graphicFrameLocks noGrp="1"/>
          </p:cNvGraphicFramePr>
          <p:nvPr/>
        </p:nvGraphicFramePr>
        <p:xfrm>
          <a:off x="0" y="762000"/>
          <a:ext cx="9144000" cy="5699125"/>
        </p:xfrm>
        <a:graphic>
          <a:graphicData uri="http://schemas.openxmlformats.org/drawingml/2006/table">
            <a:tbl>
              <a:tblPr/>
              <a:tblGrid>
                <a:gridCol w="1535113">
                  <a:extLst>
                    <a:ext uri="{9D8B030D-6E8A-4147-A177-3AD203B41FA5}">
                      <a16:colId xmlns:a16="http://schemas.microsoft.com/office/drawing/2014/main" val="391129173"/>
                    </a:ext>
                  </a:extLst>
                </a:gridCol>
                <a:gridCol w="1273175">
                  <a:extLst>
                    <a:ext uri="{9D8B030D-6E8A-4147-A177-3AD203B41FA5}">
                      <a16:colId xmlns:a16="http://schemas.microsoft.com/office/drawing/2014/main" val="947336064"/>
                    </a:ext>
                  </a:extLst>
                </a:gridCol>
                <a:gridCol w="6335712">
                  <a:extLst>
                    <a:ext uri="{9D8B030D-6E8A-4147-A177-3AD203B41FA5}">
                      <a16:colId xmlns:a16="http://schemas.microsoft.com/office/drawing/2014/main" val="455584498"/>
                    </a:ext>
                  </a:extLst>
                </a:gridCol>
              </a:tblGrid>
              <a:tr h="457149">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Church Father</a:t>
                      </a:r>
                      <a:endParaRPr kumimoji="0" lang="en-US" altLang="en-US" sz="24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Date</a:t>
                      </a:r>
                      <a:endParaRPr kumimoji="0" lang="en-US" altLang="en-US" sz="24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Views Expressed</a:t>
                      </a:r>
                      <a:endParaRPr kumimoji="0" lang="en-US" altLang="en-US" sz="28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690198651"/>
                  </a:ext>
                </a:extLst>
              </a:tr>
              <a:tr h="335243">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Clement of Rome</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c. 96 A.D.</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“Let us reverence Lord Jesus Christ, whose blood was given for us”</a:t>
                      </a:r>
                      <a:endParaRPr kumimoji="0" lang="en-US" altLang="en-US" sz="24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801703652"/>
                  </a:ext>
                </a:extLst>
              </a:tr>
              <a:tr h="335243">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Ignatius</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c. 105 A.D.</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“Continue in intimate union with Jesus Christ our God.”</a:t>
                      </a:r>
                      <a:endParaRPr kumimoji="0" lang="en-US" altLang="en-US" sz="24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449634933"/>
                  </a:ext>
                </a:extLst>
              </a:tr>
              <a:tr h="1310494">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Aristides</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c. 125 A.D.</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“The Christians trace the beginning of their religion to Jesus the Messiah. He is called the Son of the Most High God. It is said that God came down from heaven. He assumed flesh and clothed Himself with it from a Hebrew virgin. And the Son of God lived in the daughter of man.”</a:t>
                      </a:r>
                      <a:endParaRPr kumimoji="0" lang="en-US" altLang="en-US" sz="24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79807587"/>
                  </a:ext>
                </a:extLst>
              </a:tr>
              <a:tr h="579055">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Justin Martyr</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c. 160</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“The Father of the universe has a son. And He, being the First Begotten Word of God, is even God.”</a:t>
                      </a:r>
                      <a:endParaRPr kumimoji="0" lang="en-US" altLang="en-US" sz="24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088508875"/>
                  </a:ext>
                </a:extLst>
              </a:tr>
              <a:tr h="579055">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Athenogoras</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c. 175</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“There is one God and the Logos proceeding from Him, the Son. We understand the Son to be inseparable from Him.”</a:t>
                      </a:r>
                      <a:endParaRPr kumimoji="0" lang="en-US" altLang="en-US" sz="24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840667306"/>
                  </a:ext>
                </a:extLst>
              </a:tr>
              <a:tr h="335243">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Irenaeus</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c. 180 A.D.</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“He is God, for the name Emmanuel indicates this.”</a:t>
                      </a:r>
                      <a:endParaRPr kumimoji="0" lang="en-US" altLang="en-US" sz="24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000161334"/>
                  </a:ext>
                </a:extLst>
              </a:tr>
              <a:tr h="518102">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Clement of Alexandria</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c. 195 A.D.</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“Our Instructor is the holy God Jesus, the Word.”</a:t>
                      </a:r>
                      <a:endParaRPr kumimoji="0" lang="en-US" altLang="en-US" sz="24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222396056"/>
                  </a:ext>
                </a:extLst>
              </a:tr>
              <a:tr h="335243">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Tertullian</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c. 197 A.D.</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“To all He is equal, to all King, to all Judge, to all God and Lord.”</a:t>
                      </a:r>
                      <a:endParaRPr kumimoji="0" lang="en-US" altLang="en-US" sz="24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212263427"/>
                  </a:ext>
                </a:extLst>
              </a:tr>
              <a:tr h="335243">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Origen</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c. 225 A.D.</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“Jesus Christ Himself is the Lord and Creator of the soul.”</a:t>
                      </a:r>
                      <a:endParaRPr kumimoji="0" lang="en-US" altLang="en-US" sz="24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227191263"/>
                  </a:ext>
                </a:extLst>
              </a:tr>
              <a:tr h="579055">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Seventh Council of Carthage</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c. 256 A.D.</a:t>
                      </a:r>
                      <a:endParaRPr kumimoji="0" lang="en-US" altLang="en-US" sz="20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chemeClr val="hlink"/>
                        </a:buClr>
                        <a:buSzPct val="9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buSzPct val="9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folHlink"/>
                        </a:buClr>
                        <a:buSzPct val="9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“Jesus Christ, our Lord and God, is the Son of God the Father and Creator.”</a:t>
                      </a:r>
                      <a:endParaRPr kumimoji="0" lang="en-US" altLang="en-US" sz="2400" b="1" i="0" u="none" strike="noStrike" cap="none" normalizeH="0" baseline="0">
                        <a:ln>
                          <a:noFill/>
                        </a:ln>
                        <a:solidFill>
                          <a:schemeClr val="bg1"/>
                        </a:solidFill>
                        <a:effectLst/>
                        <a:latin typeface="Arial" panose="020B0604020202020204" pitchFamily="34"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4054875065"/>
                  </a:ext>
                </a:extLst>
              </a:tr>
            </a:tbl>
          </a:graphicData>
        </a:graphic>
      </p:graphicFrame>
      <p:sp>
        <p:nvSpPr>
          <p:cNvPr id="78900" name="Rectangle 53">
            <a:extLst>
              <a:ext uri="{FF2B5EF4-FFF2-40B4-BE49-F238E27FC236}">
                <a16:creationId xmlns:a16="http://schemas.microsoft.com/office/drawing/2014/main" id="{898E8CFD-DB26-40E9-BF65-C82F133ADE33}"/>
              </a:ext>
            </a:extLst>
          </p:cNvPr>
          <p:cNvSpPr>
            <a:spLocks noChangeArrowheads="1"/>
          </p:cNvSpPr>
          <p:nvPr/>
        </p:nvSpPr>
        <p:spPr bwMode="auto">
          <a:xfrm>
            <a:off x="1144588" y="6408738"/>
            <a:ext cx="18415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r>
              <a:rPr lang="en-US" altLang="en-US" sz="1100">
                <a:latin typeface="Garamond" panose="02020404030301010803" pitchFamily="18" charset="0"/>
              </a:rPr>
            </a:br>
            <a:endParaRPr lang="en-US" altLang="en-US"/>
          </a:p>
        </p:txBody>
      </p:sp>
      <p:sp>
        <p:nvSpPr>
          <p:cNvPr id="78901" name="Rectangle 54">
            <a:extLst>
              <a:ext uri="{FF2B5EF4-FFF2-40B4-BE49-F238E27FC236}">
                <a16:creationId xmlns:a16="http://schemas.microsoft.com/office/drawing/2014/main" id="{EE12EB37-2590-4108-8F21-E1AD3FE8F19D}"/>
              </a:ext>
            </a:extLst>
          </p:cNvPr>
          <p:cNvSpPr>
            <a:spLocks noChangeArrowheads="1"/>
          </p:cNvSpPr>
          <p:nvPr/>
        </p:nvSpPr>
        <p:spPr bwMode="auto">
          <a:xfrm>
            <a:off x="1144588" y="6943725"/>
            <a:ext cx="3017837" cy="952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8902" name="Rectangle 58">
            <a:extLst>
              <a:ext uri="{FF2B5EF4-FFF2-40B4-BE49-F238E27FC236}">
                <a16:creationId xmlns:a16="http://schemas.microsoft.com/office/drawing/2014/main" id="{9B130C8E-E45C-48AD-8164-9A93AACCCBFF}"/>
              </a:ext>
            </a:extLst>
          </p:cNvPr>
          <p:cNvSpPr>
            <a:spLocks noGrp="1" noChangeArrowheads="1"/>
          </p:cNvSpPr>
          <p:nvPr>
            <p:ph type="title"/>
          </p:nvPr>
        </p:nvSpPr>
        <p:spPr>
          <a:xfrm>
            <a:off x="457200" y="277813"/>
            <a:ext cx="8229600" cy="560387"/>
          </a:xfrm>
        </p:spPr>
        <p:txBody>
          <a:bodyPr/>
          <a:lstStyle/>
          <a:p>
            <a:pPr eaLnBrk="1" hangingPunct="1"/>
            <a:r>
              <a:rPr lang="en-US" altLang="en-US" sz="2400">
                <a:effectLst/>
              </a:rPr>
              <a:t>The Divinity of Christ in the Words </a:t>
            </a:r>
            <a:br>
              <a:rPr lang="en-US" altLang="en-US" sz="2400">
                <a:effectLst/>
              </a:rPr>
            </a:br>
            <a:r>
              <a:rPr lang="en-US" altLang="en-US" sz="2400">
                <a:effectLst/>
              </a:rPr>
              <a:t>of the Early Church Fathers</a:t>
            </a:r>
            <a:br>
              <a:rPr lang="en-US" altLang="en-US" sz="2400" b="0">
                <a:effectLst/>
              </a:rPr>
            </a:br>
            <a:endParaRPr lang="en-US" altLang="en-US" sz="2400" b="0">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a:extLst>
              <a:ext uri="{FF2B5EF4-FFF2-40B4-BE49-F238E27FC236}">
                <a16:creationId xmlns:a16="http://schemas.microsoft.com/office/drawing/2014/main" id="{76BDA02A-C845-4775-B717-4FF15F6B2192}"/>
              </a:ext>
            </a:extLst>
          </p:cNvPr>
          <p:cNvSpPr>
            <a:spLocks noGrp="1" noChangeArrowheads="1"/>
          </p:cNvSpPr>
          <p:nvPr>
            <p:ph type="ctrTitle"/>
          </p:nvPr>
        </p:nvSpPr>
        <p:spPr/>
        <p:txBody>
          <a:bodyPr/>
          <a:lstStyle/>
          <a:p>
            <a:pPr eaLnBrk="1" hangingPunct="1">
              <a:defRPr/>
            </a:pPr>
            <a:r>
              <a:rPr lang="en-US" altLang="en-US"/>
              <a:t>Doesn’t the theory of evolution disprove Genesis?</a:t>
            </a:r>
          </a:p>
        </p:txBody>
      </p:sp>
      <p:sp>
        <p:nvSpPr>
          <p:cNvPr id="101382" name="Rectangle 6">
            <a:extLst>
              <a:ext uri="{FF2B5EF4-FFF2-40B4-BE49-F238E27FC236}">
                <a16:creationId xmlns:a16="http://schemas.microsoft.com/office/drawing/2014/main" id="{A148FC3A-9E38-4951-8782-7D8BC21F6101}"/>
              </a:ext>
            </a:extLst>
          </p:cNvPr>
          <p:cNvSpPr>
            <a:spLocks noChangeArrowheads="1"/>
          </p:cNvSpPr>
          <p:nvPr/>
        </p:nvSpPr>
        <p:spPr bwMode="auto">
          <a:xfrm>
            <a:off x="6400800" y="64008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eaLnBrk="1" hangingPunct="1">
              <a:defRPr/>
            </a:pPr>
            <a:r>
              <a:rPr lang="en-US" altLang="en-US" sz="1200">
                <a:effectLst>
                  <a:outerShdw blurRad="38100" dist="38100" dir="2700000" algn="tl">
                    <a:srgbClr val="000000"/>
                  </a:outerShdw>
                </a:effectLst>
                <a:cs typeface="Arial" panose="020B0604020202020204" pitchFamily="34" charset="0"/>
              </a:rPr>
              <a:t>© 2007 Multimedia Apologetics</a:t>
            </a:r>
          </a:p>
          <a:p>
            <a:pPr algn="r" eaLnBrk="1" hangingPunct="1">
              <a:defRPr/>
            </a:pPr>
            <a:r>
              <a:rPr lang="en-US" altLang="en-US" sz="1200">
                <a:effectLst>
                  <a:outerShdw blurRad="38100" dist="38100" dir="2700000" algn="tl">
                    <a:srgbClr val="000000"/>
                  </a:outerShdw>
                </a:effectLst>
                <a:cs typeface="Arial" panose="020B0604020202020204" pitchFamily="34" charset="0"/>
              </a:rPr>
              <a:t>www.multimediaapologetics.com</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E18924F3-8D4C-4F75-98F6-98125A06A837}"/>
              </a:ext>
            </a:extLst>
          </p:cNvPr>
          <p:cNvSpPr>
            <a:spLocks noGrp="1" noChangeArrowheads="1"/>
          </p:cNvSpPr>
          <p:nvPr>
            <p:ph type="title"/>
          </p:nvPr>
        </p:nvSpPr>
        <p:spPr>
          <a:xfrm>
            <a:off x="685800" y="307975"/>
            <a:ext cx="7772400" cy="609600"/>
          </a:xfrm>
        </p:spPr>
        <p:txBody>
          <a:bodyPr/>
          <a:lstStyle/>
          <a:p>
            <a:pPr eaLnBrk="1" hangingPunct="1">
              <a:defRPr/>
            </a:pPr>
            <a:r>
              <a:rPr lang="en-US" altLang="en-US"/>
              <a:t>Evolutionary Conception</a:t>
            </a:r>
          </a:p>
        </p:txBody>
      </p:sp>
      <p:pic>
        <p:nvPicPr>
          <p:cNvPr id="80899" name="Picture 3">
            <a:extLst>
              <a:ext uri="{FF2B5EF4-FFF2-40B4-BE49-F238E27FC236}">
                <a16:creationId xmlns:a16="http://schemas.microsoft.com/office/drawing/2014/main" id="{67FC60C3-CD4E-4685-A39C-8D5F3F153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37200"/>
            <a:ext cx="19812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0900" name="Object 4">
            <a:extLst>
              <a:ext uri="{FF2B5EF4-FFF2-40B4-BE49-F238E27FC236}">
                <a16:creationId xmlns:a16="http://schemas.microsoft.com/office/drawing/2014/main" id="{58AF4CC7-B8F1-4B1E-8CA9-76F18A4F02D0}"/>
              </a:ext>
            </a:extLst>
          </p:cNvPr>
          <p:cNvGraphicFramePr>
            <a:graphicFrameLocks noChangeAspect="1"/>
          </p:cNvGraphicFramePr>
          <p:nvPr/>
        </p:nvGraphicFramePr>
        <p:xfrm>
          <a:off x="533400" y="1143000"/>
          <a:ext cx="2027238" cy="2057400"/>
        </p:xfrm>
        <a:graphic>
          <a:graphicData uri="http://schemas.openxmlformats.org/presentationml/2006/ole">
            <mc:AlternateContent xmlns:mc="http://schemas.openxmlformats.org/markup-compatibility/2006">
              <mc:Choice xmlns:v="urn:schemas-microsoft-com:vml" Requires="v">
                <p:oleObj spid="_x0000_s80913" name="PhotoHouse" r:id="rId5" imgW="2438095" imgH="3657143" progId="CorelPhotoHouse.Document">
                  <p:embed/>
                </p:oleObj>
              </mc:Choice>
              <mc:Fallback>
                <p:oleObj name="PhotoHouse" r:id="rId5" imgW="2438095" imgH="3657143" progId="CorelPhotoHouse.Document">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t="32323"/>
                      <a:stretch>
                        <a:fillRect/>
                      </a:stretch>
                    </p:blipFill>
                    <p:spPr bwMode="auto">
                      <a:xfrm>
                        <a:off x="533400" y="1143000"/>
                        <a:ext cx="202723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1" name="Object 5">
            <a:extLst>
              <a:ext uri="{FF2B5EF4-FFF2-40B4-BE49-F238E27FC236}">
                <a16:creationId xmlns:a16="http://schemas.microsoft.com/office/drawing/2014/main" id="{FB7993CB-EAEC-425F-918C-9BA0C43D0F11}"/>
              </a:ext>
            </a:extLst>
          </p:cNvPr>
          <p:cNvGraphicFramePr>
            <a:graphicFrameLocks noChangeAspect="1"/>
          </p:cNvGraphicFramePr>
          <p:nvPr/>
        </p:nvGraphicFramePr>
        <p:xfrm>
          <a:off x="914400" y="2362200"/>
          <a:ext cx="555625" cy="833438"/>
        </p:xfrm>
        <a:graphic>
          <a:graphicData uri="http://schemas.openxmlformats.org/presentationml/2006/ole">
            <mc:AlternateContent xmlns:mc="http://schemas.openxmlformats.org/markup-compatibility/2006">
              <mc:Choice xmlns:v="urn:schemas-microsoft-com:vml" Requires="v">
                <p:oleObj spid="_x0000_s80914" name="PhotoHouse" r:id="rId7" imgW="2438095" imgH="3657143" progId="CorelPhotoHouse.Document">
                  <p:embed/>
                </p:oleObj>
              </mc:Choice>
              <mc:Fallback>
                <p:oleObj name="PhotoHouse" r:id="rId7" imgW="2438095" imgH="3657143" progId="CorelPhotoHouse.Document">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362200"/>
                        <a:ext cx="555625"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2" name="AutoShape 6">
            <a:extLst>
              <a:ext uri="{FF2B5EF4-FFF2-40B4-BE49-F238E27FC236}">
                <a16:creationId xmlns:a16="http://schemas.microsoft.com/office/drawing/2014/main" id="{82B76A40-4A0B-4EFD-907F-006FF7B82DF1}"/>
              </a:ext>
            </a:extLst>
          </p:cNvPr>
          <p:cNvSpPr>
            <a:spLocks noChangeArrowheads="1"/>
          </p:cNvSpPr>
          <p:nvPr/>
        </p:nvSpPr>
        <p:spPr bwMode="auto">
          <a:xfrm rot="-2020632">
            <a:off x="2971800" y="2362200"/>
            <a:ext cx="2438400" cy="381000"/>
          </a:xfrm>
          <a:custGeom>
            <a:avLst/>
            <a:gdLst>
              <a:gd name="T0" fmla="*/ 1828800 w 21600"/>
              <a:gd name="T1" fmla="*/ 0 h 21600"/>
              <a:gd name="T2" fmla="*/ 0 w 21600"/>
              <a:gd name="T3" fmla="*/ 190500 h 21600"/>
              <a:gd name="T4" fmla="*/ 1828800 w 21600"/>
              <a:gd name="T5" fmla="*/ 381000 h 21600"/>
              <a:gd name="T6" fmla="*/ 24384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rgbClr val="333300"/>
            </a:solidFill>
            <a:miter lim="800000"/>
            <a:headEnd/>
            <a:tailEnd/>
          </a:ln>
          <a:effectLst>
            <a:outerShdw dist="107763" dir="2700000" algn="ctr" rotWithShape="0">
              <a:schemeClr val="bg2"/>
            </a:outerShdw>
          </a:effectLst>
        </p:spPr>
        <p:txBody>
          <a:bodyPr wrap="none" anchor="ctr"/>
          <a:lstStyle/>
          <a:p>
            <a:endParaRPr lang="en-US"/>
          </a:p>
        </p:txBody>
      </p:sp>
      <p:sp>
        <p:nvSpPr>
          <p:cNvPr id="115719" name="Text Box 7">
            <a:extLst>
              <a:ext uri="{FF2B5EF4-FFF2-40B4-BE49-F238E27FC236}">
                <a16:creationId xmlns:a16="http://schemas.microsoft.com/office/drawing/2014/main" id="{6CD928AF-640C-44D0-9A9A-ADA79ECFB7BF}"/>
              </a:ext>
            </a:extLst>
          </p:cNvPr>
          <p:cNvSpPr txBox="1">
            <a:spLocks noChangeArrowheads="1"/>
          </p:cNvSpPr>
          <p:nvPr/>
        </p:nvSpPr>
        <p:spPr bwMode="auto">
          <a:xfrm>
            <a:off x="2895600" y="1828800"/>
            <a:ext cx="1123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3200" b="1">
                <a:effectLst>
                  <a:outerShdw blurRad="38100" dist="38100" dir="2700000" algn="tl">
                    <a:srgbClr val="000000"/>
                  </a:outerShdw>
                </a:effectLst>
                <a:latin typeface="Comic Sans MS" panose="030F0702030302020204" pitchFamily="66" charset="0"/>
              </a:rPr>
              <a:t>Time</a:t>
            </a:r>
          </a:p>
        </p:txBody>
      </p:sp>
      <p:pic>
        <p:nvPicPr>
          <p:cNvPr id="80904" name="Picture 8">
            <a:extLst>
              <a:ext uri="{FF2B5EF4-FFF2-40B4-BE49-F238E27FC236}">
                <a16:creationId xmlns:a16="http://schemas.microsoft.com/office/drawing/2014/main" id="{4E328BC6-52F8-4AB3-8A81-FBED97648B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228600"/>
            <a:ext cx="12319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21" name="Text Box 9">
            <a:extLst>
              <a:ext uri="{FF2B5EF4-FFF2-40B4-BE49-F238E27FC236}">
                <a16:creationId xmlns:a16="http://schemas.microsoft.com/office/drawing/2014/main" id="{2EE4BC48-9D70-4408-83F7-5FC9C1B17B16}"/>
              </a:ext>
            </a:extLst>
          </p:cNvPr>
          <p:cNvSpPr txBox="1">
            <a:spLocks noChangeArrowheads="1"/>
          </p:cNvSpPr>
          <p:nvPr/>
        </p:nvSpPr>
        <p:spPr bwMode="auto">
          <a:xfrm>
            <a:off x="7165975" y="3733800"/>
            <a:ext cx="1663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2400" b="1">
                <a:solidFill>
                  <a:srgbClr val="FFFFFF"/>
                </a:solidFill>
                <a:effectLst>
                  <a:outerShdw blurRad="38100" dist="38100" dir="2700000" algn="tl">
                    <a:srgbClr val="000000"/>
                  </a:outerShdw>
                </a:effectLst>
                <a:latin typeface="Comic Sans MS" panose="030F0702030302020204" pitchFamily="66" charset="0"/>
              </a:rPr>
              <a:t>Crocodiles</a:t>
            </a:r>
          </a:p>
          <a:p>
            <a:pPr algn="ctr">
              <a:defRPr/>
            </a:pPr>
            <a:r>
              <a:rPr lang="en-US" altLang="en-US" sz="2400" b="1">
                <a:solidFill>
                  <a:srgbClr val="FFFFFF"/>
                </a:solidFill>
                <a:effectLst>
                  <a:outerShdw blurRad="38100" dist="38100" dir="2700000" algn="tl">
                    <a:srgbClr val="000000"/>
                  </a:outerShdw>
                </a:effectLst>
                <a:latin typeface="Comic Sans MS" panose="030F0702030302020204" pitchFamily="66" charset="0"/>
              </a:rPr>
              <a:t>to</a:t>
            </a:r>
          </a:p>
          <a:p>
            <a:pPr algn="ctr">
              <a:defRPr/>
            </a:pPr>
            <a:r>
              <a:rPr lang="en-US" altLang="en-US" sz="2400" b="1">
                <a:solidFill>
                  <a:srgbClr val="FFFFFF"/>
                </a:solidFill>
                <a:effectLst>
                  <a:outerShdw blurRad="38100" dist="38100" dir="2700000" algn="tl">
                    <a:srgbClr val="000000"/>
                  </a:outerShdw>
                </a:effectLst>
                <a:latin typeface="Comic Sans MS" panose="030F0702030302020204" pitchFamily="66" charset="0"/>
              </a:rPr>
              <a:t>Gentiles</a:t>
            </a:r>
          </a:p>
        </p:txBody>
      </p:sp>
      <p:sp>
        <p:nvSpPr>
          <p:cNvPr id="115722" name="Text Box 10">
            <a:extLst>
              <a:ext uri="{FF2B5EF4-FFF2-40B4-BE49-F238E27FC236}">
                <a16:creationId xmlns:a16="http://schemas.microsoft.com/office/drawing/2014/main" id="{85360F9A-5311-4D31-BCE8-7F09F67DD4DE}"/>
              </a:ext>
            </a:extLst>
          </p:cNvPr>
          <p:cNvSpPr txBox="1">
            <a:spLocks noChangeArrowheads="1"/>
          </p:cNvSpPr>
          <p:nvPr/>
        </p:nvSpPr>
        <p:spPr bwMode="auto">
          <a:xfrm>
            <a:off x="0" y="3886200"/>
            <a:ext cx="16398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2400" b="1">
                <a:solidFill>
                  <a:srgbClr val="FFFFFF"/>
                </a:solidFill>
                <a:effectLst>
                  <a:outerShdw blurRad="38100" dist="38100" dir="2700000" algn="tl">
                    <a:srgbClr val="000000"/>
                  </a:outerShdw>
                </a:effectLst>
                <a:latin typeface="Comic Sans MS" panose="030F0702030302020204" pitchFamily="66" charset="0"/>
              </a:rPr>
              <a:t>Primordial</a:t>
            </a:r>
          </a:p>
          <a:p>
            <a:pPr algn="ctr">
              <a:defRPr/>
            </a:pPr>
            <a:r>
              <a:rPr lang="en-US" altLang="en-US" sz="2400" b="1">
                <a:solidFill>
                  <a:srgbClr val="FFFFFF"/>
                </a:solidFill>
                <a:effectLst>
                  <a:outerShdw blurRad="38100" dist="38100" dir="2700000" algn="tl">
                    <a:srgbClr val="000000"/>
                  </a:outerShdw>
                </a:effectLst>
                <a:latin typeface="Comic Sans MS" panose="030F0702030302020204" pitchFamily="66" charset="0"/>
              </a:rPr>
              <a:t>Slime</a:t>
            </a:r>
          </a:p>
        </p:txBody>
      </p:sp>
      <p:pic>
        <p:nvPicPr>
          <p:cNvPr id="80907" name="Picture 11">
            <a:extLst>
              <a:ext uri="{FF2B5EF4-FFF2-40B4-BE49-F238E27FC236}">
                <a16:creationId xmlns:a16="http://schemas.microsoft.com/office/drawing/2014/main" id="{7165CB00-8B12-4E06-B76D-DF5A17CE12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5029200"/>
            <a:ext cx="19812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8" name="Picture 12">
            <a:extLst>
              <a:ext uri="{FF2B5EF4-FFF2-40B4-BE49-F238E27FC236}">
                <a16:creationId xmlns:a16="http://schemas.microsoft.com/office/drawing/2014/main" id="{368ED89B-9C5B-4A01-992A-280B1FC7563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4191000"/>
            <a:ext cx="21336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9" name="Picture 13">
            <a:extLst>
              <a:ext uri="{FF2B5EF4-FFF2-40B4-BE49-F238E27FC236}">
                <a16:creationId xmlns:a16="http://schemas.microsoft.com/office/drawing/2014/main" id="{F363ECAE-E5BC-4794-9DCC-590F9E62517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3352800"/>
            <a:ext cx="2057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10" name="Picture 14">
            <a:extLst>
              <a:ext uri="{FF2B5EF4-FFF2-40B4-BE49-F238E27FC236}">
                <a16:creationId xmlns:a16="http://schemas.microsoft.com/office/drawing/2014/main" id="{625598AE-0E71-4AC8-B896-F17E2F4696F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9200" y="2540000"/>
            <a:ext cx="21336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11" name="Picture 15">
            <a:extLst>
              <a:ext uri="{FF2B5EF4-FFF2-40B4-BE49-F238E27FC236}">
                <a16:creationId xmlns:a16="http://schemas.microsoft.com/office/drawing/2014/main" id="{31DA2BAC-C1ED-4092-AD7F-4F149EC62B2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4600" y="1727200"/>
            <a:ext cx="2057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12" name="Text Box 16">
            <a:extLst>
              <a:ext uri="{FF2B5EF4-FFF2-40B4-BE49-F238E27FC236}">
                <a16:creationId xmlns:a16="http://schemas.microsoft.com/office/drawing/2014/main" id="{B8C9F853-FFD3-4A46-9162-F4CA18045584}"/>
              </a:ext>
            </a:extLst>
          </p:cNvPr>
          <p:cNvSpPr txBox="1">
            <a:spLocks noChangeArrowheads="1"/>
          </p:cNvSpPr>
          <p:nvPr/>
        </p:nvSpPr>
        <p:spPr bwMode="auto">
          <a:xfrm>
            <a:off x="3636963" y="5529263"/>
            <a:ext cx="495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en-US" altLang="en-US" sz="2000" b="1">
                <a:latin typeface="Garamond" panose="02020404030301010803" pitchFamily="18" charset="0"/>
              </a:rPr>
              <a:t>Darwin labored under the misconception </a:t>
            </a:r>
          </a:p>
          <a:p>
            <a:r>
              <a:rPr lang="en-US" altLang="en-US" sz="2000" b="1">
                <a:latin typeface="Garamond" panose="02020404030301010803" pitchFamily="18" charset="0"/>
              </a:rPr>
              <a:t>of the Kantian notion of the eternal universe</a:t>
            </a:r>
          </a:p>
          <a:p>
            <a:pPr>
              <a:buFontTx/>
              <a:buChar char="•"/>
            </a:pPr>
            <a:r>
              <a:rPr lang="en-US" altLang="en-US" sz="2000" b="1">
                <a:latin typeface="Garamond" panose="02020404030301010803" pitchFamily="18" charset="0"/>
              </a:rPr>
              <a:t>Order comes about by random chance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15721"/>
                                        </p:tgtEl>
                                        <p:attrNameLst>
                                          <p:attrName>style.visibility</p:attrName>
                                        </p:attrNameLst>
                                      </p:cBhvr>
                                      <p:to>
                                        <p:strVal val="visible"/>
                                      </p:to>
                                    </p:set>
                                    <p:anim calcmode="lin" valueType="num">
                                      <p:cBhvr additive="base">
                                        <p:cTn id="7" dur="500" fill="hold"/>
                                        <p:tgtEl>
                                          <p:spTgt spid="115721"/>
                                        </p:tgtEl>
                                        <p:attrNameLst>
                                          <p:attrName>ppt_x</p:attrName>
                                        </p:attrNameLst>
                                      </p:cBhvr>
                                      <p:tavLst>
                                        <p:tav tm="0">
                                          <p:val>
                                            <p:strVal val="0-#ppt_w/2"/>
                                          </p:val>
                                        </p:tav>
                                        <p:tav tm="100000">
                                          <p:val>
                                            <p:strVal val="#ppt_x"/>
                                          </p:val>
                                        </p:tav>
                                      </p:tavLst>
                                    </p:anim>
                                    <p:anim calcmode="lin" valueType="num">
                                      <p:cBhvr additive="base">
                                        <p:cTn id="8" dur="500" fill="hold"/>
                                        <p:tgtEl>
                                          <p:spTgt spid="11572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1"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a:extLst>
              <a:ext uri="{FF2B5EF4-FFF2-40B4-BE49-F238E27FC236}">
                <a16:creationId xmlns:a16="http://schemas.microsoft.com/office/drawing/2014/main" id="{54D8ABAC-FACD-4F0D-8874-65562055C316}"/>
              </a:ext>
            </a:extLst>
          </p:cNvPr>
          <p:cNvSpPr>
            <a:spLocks noGrp="1" noChangeArrowheads="1"/>
          </p:cNvSpPr>
          <p:nvPr>
            <p:ph type="title"/>
          </p:nvPr>
        </p:nvSpPr>
        <p:spPr/>
        <p:txBody>
          <a:bodyPr/>
          <a:lstStyle/>
          <a:p>
            <a:pPr eaLnBrk="1" hangingPunct="1">
              <a:defRPr/>
            </a:pPr>
            <a:r>
              <a:rPr lang="en-US" altLang="en-US" sz="3200"/>
              <a:t>If Evolution is true, the fossil record should be full of “Transitional Forms” </a:t>
            </a:r>
          </a:p>
        </p:txBody>
      </p:sp>
      <p:sp>
        <p:nvSpPr>
          <p:cNvPr id="116745" name="Rectangle 9">
            <a:extLst>
              <a:ext uri="{FF2B5EF4-FFF2-40B4-BE49-F238E27FC236}">
                <a16:creationId xmlns:a16="http://schemas.microsoft.com/office/drawing/2014/main" id="{C0A80762-B170-4963-9815-A33CA1D025B7}"/>
              </a:ext>
            </a:extLst>
          </p:cNvPr>
          <p:cNvSpPr>
            <a:spLocks noGrp="1" noChangeArrowheads="1"/>
          </p:cNvSpPr>
          <p:nvPr>
            <p:ph type="body" idx="1"/>
          </p:nvPr>
        </p:nvSpPr>
        <p:spPr>
          <a:xfrm>
            <a:off x="533400" y="4419600"/>
            <a:ext cx="8229600" cy="2209800"/>
          </a:xfrm>
        </p:spPr>
        <p:txBody>
          <a:bodyPr/>
          <a:lstStyle/>
          <a:p>
            <a:pPr eaLnBrk="1" hangingPunct="1">
              <a:lnSpc>
                <a:spcPct val="90000"/>
              </a:lnSpc>
              <a:defRPr/>
            </a:pPr>
            <a:r>
              <a:rPr lang="en-US" altLang="en-US" sz="2400"/>
              <a:t>If circles evolved from squares through a long series of gradual steps, we would expect to find “transitional forms”</a:t>
            </a:r>
          </a:p>
          <a:p>
            <a:pPr eaLnBrk="1" hangingPunct="1">
              <a:lnSpc>
                <a:spcPct val="90000"/>
              </a:lnSpc>
              <a:defRPr/>
            </a:pPr>
            <a:r>
              <a:rPr lang="en-US" altLang="en-US" sz="2400"/>
              <a:t>The reality is that the fossil record does not reveal “transitional forms” of organisms in the process of changing from one to another</a:t>
            </a:r>
          </a:p>
        </p:txBody>
      </p:sp>
      <p:sp>
        <p:nvSpPr>
          <p:cNvPr id="81924" name="Rectangle 5">
            <a:extLst>
              <a:ext uri="{FF2B5EF4-FFF2-40B4-BE49-F238E27FC236}">
                <a16:creationId xmlns:a16="http://schemas.microsoft.com/office/drawing/2014/main" id="{9B9C898F-3710-4863-B20E-CDCB8D2352FA}"/>
              </a:ext>
            </a:extLst>
          </p:cNvPr>
          <p:cNvSpPr>
            <a:spLocks noChangeArrowheads="1"/>
          </p:cNvSpPr>
          <p:nvPr/>
        </p:nvSpPr>
        <p:spPr bwMode="auto">
          <a:xfrm>
            <a:off x="228600" y="1676400"/>
            <a:ext cx="2286000" cy="2209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1925" name="Oval 6">
            <a:extLst>
              <a:ext uri="{FF2B5EF4-FFF2-40B4-BE49-F238E27FC236}">
                <a16:creationId xmlns:a16="http://schemas.microsoft.com/office/drawing/2014/main" id="{AD0FB4C0-E4AD-4599-B39E-1E32B89D0FE6}"/>
              </a:ext>
            </a:extLst>
          </p:cNvPr>
          <p:cNvSpPr>
            <a:spLocks noChangeArrowheads="1"/>
          </p:cNvSpPr>
          <p:nvPr/>
        </p:nvSpPr>
        <p:spPr bwMode="auto">
          <a:xfrm>
            <a:off x="6692900" y="1649413"/>
            <a:ext cx="2286000" cy="2286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1926" name="AutoShape 7">
            <a:extLst>
              <a:ext uri="{FF2B5EF4-FFF2-40B4-BE49-F238E27FC236}">
                <a16:creationId xmlns:a16="http://schemas.microsoft.com/office/drawing/2014/main" id="{936A951A-79B4-448E-ADE2-D6D9F06B451D}"/>
              </a:ext>
            </a:extLst>
          </p:cNvPr>
          <p:cNvSpPr>
            <a:spLocks noChangeArrowheads="1"/>
          </p:cNvSpPr>
          <p:nvPr/>
        </p:nvSpPr>
        <p:spPr bwMode="auto">
          <a:xfrm>
            <a:off x="3602038" y="1690688"/>
            <a:ext cx="2133600" cy="2209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1927" name="Text Box 10">
            <a:extLst>
              <a:ext uri="{FF2B5EF4-FFF2-40B4-BE49-F238E27FC236}">
                <a16:creationId xmlns:a16="http://schemas.microsoft.com/office/drawing/2014/main" id="{D40D799F-572D-4ACC-9B94-C2431F82BEFC}"/>
              </a:ext>
            </a:extLst>
          </p:cNvPr>
          <p:cNvSpPr txBox="1">
            <a:spLocks noChangeArrowheads="1"/>
          </p:cNvSpPr>
          <p:nvPr/>
        </p:nvSpPr>
        <p:spPr bwMode="auto">
          <a:xfrm>
            <a:off x="3429000" y="3886200"/>
            <a:ext cx="2557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FF00"/>
                </a:solidFill>
              </a:rPr>
              <a:t>Transitional Form</a:t>
            </a:r>
          </a:p>
        </p:txBody>
      </p:sp>
      <p:sp>
        <p:nvSpPr>
          <p:cNvPr id="81928" name="AutoShape 11">
            <a:extLst>
              <a:ext uri="{FF2B5EF4-FFF2-40B4-BE49-F238E27FC236}">
                <a16:creationId xmlns:a16="http://schemas.microsoft.com/office/drawing/2014/main" id="{3BE1A7EC-EFD1-4AD2-B364-CAF2301C3C40}"/>
              </a:ext>
            </a:extLst>
          </p:cNvPr>
          <p:cNvSpPr>
            <a:spLocks noChangeArrowheads="1"/>
          </p:cNvSpPr>
          <p:nvPr/>
        </p:nvSpPr>
        <p:spPr bwMode="auto">
          <a:xfrm>
            <a:off x="2743200" y="2590800"/>
            <a:ext cx="685800" cy="457200"/>
          </a:xfrm>
          <a:prstGeom prst="rightArrow">
            <a:avLst>
              <a:gd name="adj1" fmla="val 50000"/>
              <a:gd name="adj2"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1929" name="AutoShape 12">
            <a:extLst>
              <a:ext uri="{FF2B5EF4-FFF2-40B4-BE49-F238E27FC236}">
                <a16:creationId xmlns:a16="http://schemas.microsoft.com/office/drawing/2014/main" id="{9FCFA461-857F-40B6-9E91-EA1EFE8D948F}"/>
              </a:ext>
            </a:extLst>
          </p:cNvPr>
          <p:cNvSpPr>
            <a:spLocks noChangeArrowheads="1"/>
          </p:cNvSpPr>
          <p:nvPr/>
        </p:nvSpPr>
        <p:spPr bwMode="auto">
          <a:xfrm>
            <a:off x="5867400" y="2590800"/>
            <a:ext cx="685800" cy="457200"/>
          </a:xfrm>
          <a:prstGeom prst="rightArrow">
            <a:avLst>
              <a:gd name="adj1" fmla="val 50000"/>
              <a:gd name="adj2"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8B46BE3F-8226-4B40-B9F1-0146C6F1423A}"/>
              </a:ext>
            </a:extLst>
          </p:cNvPr>
          <p:cNvSpPr>
            <a:spLocks noGrp="1" noChangeArrowheads="1"/>
          </p:cNvSpPr>
          <p:nvPr>
            <p:ph type="title"/>
          </p:nvPr>
        </p:nvSpPr>
        <p:spPr/>
        <p:txBody>
          <a:bodyPr/>
          <a:lstStyle/>
          <a:p>
            <a:pPr eaLnBrk="1" hangingPunct="1">
              <a:defRPr/>
            </a:pPr>
            <a:r>
              <a:rPr lang="en-US" altLang="en-US"/>
              <a:t>Charles Darwin on the Fossil Problem</a:t>
            </a:r>
          </a:p>
        </p:txBody>
      </p:sp>
      <p:sp>
        <p:nvSpPr>
          <p:cNvPr id="119811" name="Rectangle 3">
            <a:extLst>
              <a:ext uri="{FF2B5EF4-FFF2-40B4-BE49-F238E27FC236}">
                <a16:creationId xmlns:a16="http://schemas.microsoft.com/office/drawing/2014/main" id="{DD8EA716-671E-47F2-B988-376278485B85}"/>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en-US" altLang="en-US"/>
              <a:t>	. . . why, if species have descended from other species by insensibly fine gradations, do we not everywhere see innumerable transitional forms? Why is not all nature in confusion instead of the species being, as we see them, well defined? </a:t>
            </a:r>
          </a:p>
          <a:p>
            <a:pPr eaLnBrk="1" hangingPunct="1">
              <a:lnSpc>
                <a:spcPct val="90000"/>
              </a:lnSpc>
              <a:buFont typeface="Wingdings" panose="05000000000000000000" pitchFamily="2" charset="2"/>
              <a:buNone/>
              <a:defRPr/>
            </a:pPr>
            <a:r>
              <a:rPr lang="en-US" altLang="en-US"/>
              <a:t>				</a:t>
            </a:r>
            <a:r>
              <a:rPr lang="en-US" altLang="en-US" sz="2800"/>
              <a:t>~Origin of the Species (ch. 6)</a:t>
            </a:r>
          </a:p>
          <a:p>
            <a:pPr eaLnBrk="1" hangingPunct="1">
              <a:lnSpc>
                <a:spcPct val="90000"/>
              </a:lnSpc>
              <a:buFont typeface="Wingdings" panose="05000000000000000000" pitchFamily="2" charset="2"/>
              <a:buNone/>
              <a:defRPr/>
            </a:pPr>
            <a:r>
              <a:rPr lang="en-US" altLang="en-US"/>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BF73774-1B30-49CF-969C-3E99CC103C17}"/>
              </a:ext>
            </a:extLst>
          </p:cNvPr>
          <p:cNvSpPr>
            <a:spLocks noGrp="1" noChangeArrowheads="1"/>
          </p:cNvSpPr>
          <p:nvPr>
            <p:ph type="title"/>
          </p:nvPr>
        </p:nvSpPr>
        <p:spPr/>
        <p:txBody>
          <a:bodyPr/>
          <a:lstStyle/>
          <a:p>
            <a:pPr eaLnBrk="1" hangingPunct="1">
              <a:defRPr/>
            </a:pPr>
            <a:r>
              <a:rPr lang="en-US" altLang="en-US" sz="3200"/>
              <a:t>Stephen Jay Gould on the Fossil Problem</a:t>
            </a:r>
          </a:p>
        </p:txBody>
      </p:sp>
      <p:sp>
        <p:nvSpPr>
          <p:cNvPr id="120835" name="Rectangle 3">
            <a:extLst>
              <a:ext uri="{FF2B5EF4-FFF2-40B4-BE49-F238E27FC236}">
                <a16:creationId xmlns:a16="http://schemas.microsoft.com/office/drawing/2014/main" id="{506923DB-F141-4431-92EC-BADEB5689B13}"/>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altLang="en-US" sz="2400"/>
              <a:t>“The extreme rarity of transitional forms in the fossil record persists as the trade secret of paleontology. The evolutionary trees that adorn our textbooks have data only at the tips of the nodes of their branches; the rest is inference, however reasonable, not the evidence of fossils. Yet Darwin was so wedded to gradualism that he wagered his entire theory on a denial of this literal record . . . .” </a:t>
            </a:r>
          </a:p>
          <a:p>
            <a:pPr marL="0" indent="0" eaLnBrk="1" hangingPunct="1">
              <a:buFont typeface="Wingdings" panose="05000000000000000000" pitchFamily="2" charset="2"/>
              <a:buNone/>
              <a:defRPr/>
            </a:pPr>
            <a:endParaRPr lang="en-US" altLang="en-US" sz="2400"/>
          </a:p>
          <a:p>
            <a:pPr marL="0" indent="0" eaLnBrk="1" hangingPunct="1">
              <a:buFont typeface="Wingdings" panose="05000000000000000000" pitchFamily="2" charset="2"/>
              <a:buNone/>
              <a:defRPr/>
            </a:pPr>
            <a:r>
              <a:rPr lang="en-US" altLang="en-US" sz="2400"/>
              <a:t>					~The Panda’s Thumb</a:t>
            </a:r>
          </a:p>
          <a:p>
            <a:pPr marL="0" indent="0" eaLnBrk="1" hangingPunct="1">
              <a:buFont typeface="Wingdings" panose="05000000000000000000" pitchFamily="2" charset="2"/>
              <a:buNone/>
              <a:defRPr/>
            </a:pPr>
            <a:r>
              <a:rPr lang="en-US" altLang="en-US" sz="2400"/>
              <a:t>						   p. 181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BF05B0B9-DA2B-4F26-84D1-9B24354CF5C5}"/>
              </a:ext>
            </a:extLst>
          </p:cNvPr>
          <p:cNvSpPr>
            <a:spLocks noGrp="1" noChangeArrowheads="1"/>
          </p:cNvSpPr>
          <p:nvPr>
            <p:ph type="title"/>
          </p:nvPr>
        </p:nvSpPr>
        <p:spPr/>
        <p:txBody>
          <a:bodyPr/>
          <a:lstStyle/>
          <a:p>
            <a:pPr eaLnBrk="1" hangingPunct="1">
              <a:defRPr/>
            </a:pPr>
            <a:r>
              <a:rPr lang="en-US" altLang="en-US" sz="3200"/>
              <a:t>Richard Dawkins on the Fossil Problem</a:t>
            </a:r>
          </a:p>
        </p:txBody>
      </p:sp>
      <p:sp>
        <p:nvSpPr>
          <p:cNvPr id="121859" name="Rectangle 3">
            <a:extLst>
              <a:ext uri="{FF2B5EF4-FFF2-40B4-BE49-F238E27FC236}">
                <a16:creationId xmlns:a16="http://schemas.microsoft.com/office/drawing/2014/main" id="{F4A17C5D-1B6A-43F9-9F99-64E0B0AE39C2}"/>
              </a:ext>
            </a:extLst>
          </p:cNvPr>
          <p:cNvSpPr>
            <a:spLocks noGrp="1" noChangeArrowheads="1"/>
          </p:cNvSpPr>
          <p:nvPr>
            <p:ph type="body" idx="1"/>
          </p:nvPr>
        </p:nvSpPr>
        <p:spPr/>
        <p:txBody>
          <a:bodyPr/>
          <a:lstStyle/>
          <a:p>
            <a:pPr marL="0" indent="0" eaLnBrk="1" hangingPunct="1">
              <a:lnSpc>
                <a:spcPct val="90000"/>
              </a:lnSpc>
              <a:buFont typeface="Wingdings" panose="05000000000000000000" pitchFamily="2" charset="2"/>
              <a:buNone/>
              <a:defRPr/>
            </a:pPr>
            <a:r>
              <a:rPr lang="en-US" altLang="en-US" sz="2400"/>
              <a:t>My point here is that, when we are talking about gaps of this magnitude, there is no difference whatever the interpretations of ‘punctuationists’ and “gradualist’. Both schools of thought despise so-called scientific creationists equally, and both agree that the gaps are real, that they are true imperfections in the fossil record. Both schools of thought agree that only one alternative explanation of the sudden appearance of so many complex animal types in the Cambrian era is divine creation, and both would reject this alternative.</a:t>
            </a:r>
          </a:p>
          <a:p>
            <a:pPr marL="0" indent="0" eaLnBrk="1" hangingPunct="1">
              <a:lnSpc>
                <a:spcPct val="90000"/>
              </a:lnSpc>
              <a:buFont typeface="Wingdings" panose="05000000000000000000" pitchFamily="2" charset="2"/>
              <a:buNone/>
              <a:defRPr/>
            </a:pPr>
            <a:endParaRPr lang="en-US" altLang="en-US" sz="2400"/>
          </a:p>
          <a:p>
            <a:pPr marL="0" indent="0" eaLnBrk="1" hangingPunct="1">
              <a:lnSpc>
                <a:spcPct val="90000"/>
              </a:lnSpc>
              <a:buFont typeface="Wingdings" panose="05000000000000000000" pitchFamily="2" charset="2"/>
              <a:buNone/>
              <a:defRPr/>
            </a:pPr>
            <a:r>
              <a:rPr lang="en-US" altLang="en-US" sz="2800"/>
              <a:t>				~The Blind Watchmaker: </a:t>
            </a:r>
          </a:p>
          <a:p>
            <a:pPr marL="0" indent="0" eaLnBrk="1" hangingPunct="1">
              <a:lnSpc>
                <a:spcPct val="90000"/>
              </a:lnSpc>
              <a:buFont typeface="Wingdings" panose="05000000000000000000" pitchFamily="2" charset="2"/>
              <a:buNone/>
              <a:defRPr/>
            </a:pPr>
            <a:r>
              <a:rPr lang="en-US" altLang="en-US" sz="2800" i="1"/>
              <a:t>				</a:t>
            </a:r>
            <a:r>
              <a:rPr lang="en-US" altLang="en-US" sz="2400" i="1"/>
              <a:t>Puncturing Punctuationism</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5FFA26-4E07-484A-A64D-377E61D2B962}"/>
              </a:ext>
            </a:extLst>
          </p:cNvPr>
          <p:cNvSpPr>
            <a:spLocks noGrp="1" noChangeArrowheads="1"/>
          </p:cNvSpPr>
          <p:nvPr>
            <p:ph type="title"/>
          </p:nvPr>
        </p:nvSpPr>
        <p:spPr/>
        <p:txBody>
          <a:bodyPr/>
          <a:lstStyle/>
          <a:p>
            <a:pPr eaLnBrk="1" hangingPunct="1">
              <a:defRPr/>
            </a:pPr>
            <a:r>
              <a:rPr lang="en-US" altLang="en-US"/>
              <a:t>Evolution is a Theory in Crisis</a:t>
            </a:r>
          </a:p>
        </p:txBody>
      </p:sp>
      <p:sp>
        <p:nvSpPr>
          <p:cNvPr id="122883" name="Rectangle 3">
            <a:extLst>
              <a:ext uri="{FF2B5EF4-FFF2-40B4-BE49-F238E27FC236}">
                <a16:creationId xmlns:a16="http://schemas.microsoft.com/office/drawing/2014/main" id="{B94C8F37-81EF-4394-94A2-6E818E72051B}"/>
              </a:ext>
            </a:extLst>
          </p:cNvPr>
          <p:cNvSpPr>
            <a:spLocks noGrp="1" noChangeArrowheads="1"/>
          </p:cNvSpPr>
          <p:nvPr>
            <p:ph type="body" idx="1"/>
          </p:nvPr>
        </p:nvSpPr>
        <p:spPr/>
        <p:txBody>
          <a:bodyPr/>
          <a:lstStyle/>
          <a:p>
            <a:pPr eaLnBrk="1" hangingPunct="1">
              <a:lnSpc>
                <a:spcPct val="80000"/>
              </a:lnSpc>
              <a:defRPr/>
            </a:pPr>
            <a:r>
              <a:rPr lang="en-US" altLang="en-US" sz="2800"/>
              <a:t>The fossil record shows the appearance of a multitude of creatures with no evidence evolution</a:t>
            </a:r>
          </a:p>
          <a:p>
            <a:pPr eaLnBrk="1" hangingPunct="1">
              <a:lnSpc>
                <a:spcPct val="80000"/>
              </a:lnSpc>
              <a:defRPr/>
            </a:pPr>
            <a:r>
              <a:rPr lang="en-US" altLang="en-US" sz="2800"/>
              <a:t>Belief in evolution is based upon faith, not evidence—this is the worst kind of blind faith!</a:t>
            </a:r>
          </a:p>
          <a:p>
            <a:pPr eaLnBrk="1" hangingPunct="1">
              <a:lnSpc>
                <a:spcPct val="80000"/>
              </a:lnSpc>
              <a:defRPr/>
            </a:pPr>
            <a:r>
              <a:rPr lang="en-US" altLang="en-US" sz="2800"/>
              <a:t>Evolution is the centerpiece of atheism—that is why Karl Marx was such a big proponent of Darwin</a:t>
            </a:r>
          </a:p>
          <a:p>
            <a:pPr eaLnBrk="1" hangingPunct="1">
              <a:lnSpc>
                <a:spcPct val="80000"/>
              </a:lnSpc>
              <a:defRPr/>
            </a:pPr>
            <a:r>
              <a:rPr lang="en-US" altLang="en-US" sz="2800"/>
              <a:t>The complexity of nature clearly shows that it was designed </a:t>
            </a:r>
          </a:p>
          <a:p>
            <a:pPr eaLnBrk="1" hangingPunct="1">
              <a:lnSpc>
                <a:spcPct val="80000"/>
              </a:lnSpc>
              <a:defRPr/>
            </a:pPr>
            <a:r>
              <a:rPr lang="en-US" altLang="en-US" sz="2800"/>
              <a:t>Evolution Fails to explain the origin of the cosmos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70A3E28-BC8B-4DAD-AF8E-81B81171BA63}"/>
              </a:ext>
            </a:extLst>
          </p:cNvPr>
          <p:cNvSpPr>
            <a:spLocks noGrp="1" noChangeArrowheads="1"/>
          </p:cNvSpPr>
          <p:nvPr>
            <p:ph type="title"/>
          </p:nvPr>
        </p:nvSpPr>
        <p:spPr>
          <a:xfrm>
            <a:off x="457200" y="990600"/>
            <a:ext cx="8229600" cy="1143000"/>
          </a:xfrm>
        </p:spPr>
        <p:txBody>
          <a:bodyPr/>
          <a:lstStyle/>
          <a:p>
            <a:pPr eaLnBrk="1" hangingPunct="1">
              <a:defRPr/>
            </a:pPr>
            <a:r>
              <a:rPr lang="en-US" altLang="en-US" sz="2800">
                <a:latin typeface="Antique Olive Compact" pitchFamily="34" charset="0"/>
              </a:rPr>
              <a:t>United States</a:t>
            </a:r>
            <a:br>
              <a:rPr lang="en-US" altLang="en-US" sz="2800">
                <a:latin typeface="Antique Olive Compact" pitchFamily="34" charset="0"/>
              </a:rPr>
            </a:br>
            <a:r>
              <a:rPr lang="en-US" altLang="en-US" sz="2800">
                <a:latin typeface="Antique Olive Compact" pitchFamily="34" charset="0"/>
              </a:rPr>
              <a:t>Divorce Rate</a:t>
            </a:r>
            <a:br>
              <a:rPr lang="en-US" altLang="en-US" sz="2800">
                <a:latin typeface="Antique Olive Compact" pitchFamily="34" charset="0"/>
              </a:rPr>
            </a:br>
            <a:r>
              <a:rPr lang="en-US" altLang="en-US" sz="2800">
                <a:latin typeface="Antique Olive Compact" pitchFamily="34" charset="0"/>
              </a:rPr>
              <a:t>Since 1960</a:t>
            </a:r>
            <a:br>
              <a:rPr lang="en-US" altLang="en-US" sz="2800">
                <a:latin typeface="Antique Olive Compact" pitchFamily="34" charset="0"/>
              </a:rPr>
            </a:br>
            <a:endParaRPr lang="en-US" altLang="en-US" sz="2800">
              <a:latin typeface="Antique Olive Compact" pitchFamily="34" charset="0"/>
            </a:endParaRPr>
          </a:p>
        </p:txBody>
      </p:sp>
      <p:sp>
        <p:nvSpPr>
          <p:cNvPr id="22531" name="AutoShape 3">
            <a:extLst>
              <a:ext uri="{FF2B5EF4-FFF2-40B4-BE49-F238E27FC236}">
                <a16:creationId xmlns:a16="http://schemas.microsoft.com/office/drawing/2014/main" id="{A3D7DF11-8780-46F0-BBF7-E68780B742A7}"/>
              </a:ext>
            </a:extLst>
          </p:cNvPr>
          <p:cNvSpPr>
            <a:spLocks noChangeArrowheads="1"/>
          </p:cNvSpPr>
          <p:nvPr/>
        </p:nvSpPr>
        <p:spPr bwMode="auto">
          <a:xfrm>
            <a:off x="3048000" y="2514600"/>
            <a:ext cx="1219200" cy="2819400"/>
          </a:xfrm>
          <a:prstGeom prst="upArrow">
            <a:avLst>
              <a:gd name="adj1" fmla="val 50000"/>
              <a:gd name="adj2" fmla="val 57813"/>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2532" name="Text Box 4">
            <a:extLst>
              <a:ext uri="{FF2B5EF4-FFF2-40B4-BE49-F238E27FC236}">
                <a16:creationId xmlns:a16="http://schemas.microsoft.com/office/drawing/2014/main" id="{2440B42F-68D6-4FEA-A614-FB31530B2BA8}"/>
              </a:ext>
            </a:extLst>
          </p:cNvPr>
          <p:cNvSpPr txBox="1">
            <a:spLocks noChangeArrowheads="1"/>
          </p:cNvSpPr>
          <p:nvPr/>
        </p:nvSpPr>
        <p:spPr bwMode="auto">
          <a:xfrm>
            <a:off x="4038600" y="3598863"/>
            <a:ext cx="3760788" cy="1098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6600">
                <a:solidFill>
                  <a:srgbClr val="FF0000"/>
                </a:solidFill>
                <a:latin typeface="Balloonist SF" pitchFamily="34" charset="0"/>
              </a:rPr>
              <a:t>dOUBLEd</a:t>
            </a:r>
          </a:p>
        </p:txBody>
      </p:sp>
      <p:sp>
        <p:nvSpPr>
          <p:cNvPr id="22533" name="Text Box 5">
            <a:extLst>
              <a:ext uri="{FF2B5EF4-FFF2-40B4-BE49-F238E27FC236}">
                <a16:creationId xmlns:a16="http://schemas.microsoft.com/office/drawing/2014/main" id="{CBE43063-246C-4414-B9B9-0C3BE4840C84}"/>
              </a:ext>
            </a:extLst>
          </p:cNvPr>
          <p:cNvSpPr txBox="1">
            <a:spLocks noChangeArrowheads="1"/>
          </p:cNvSpPr>
          <p:nvPr/>
        </p:nvSpPr>
        <p:spPr bwMode="auto">
          <a:xfrm>
            <a:off x="457200" y="5638800"/>
            <a:ext cx="81772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Source:</a:t>
            </a:r>
          </a:p>
          <a:p>
            <a:pPr eaLnBrk="1" hangingPunct="1"/>
            <a:r>
              <a:rPr lang="en-US" altLang="en-US" sz="2000" b="1"/>
              <a:t>http://marriage.rutgers.edu/Publications/pubMarriage Decline.htm</a:t>
            </a:r>
            <a:r>
              <a:rPr lang="en-US" altLang="en-US" sz="2000"/>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6">
            <a:hlinkClick r:id="rId2"/>
            <a:extLst>
              <a:ext uri="{FF2B5EF4-FFF2-40B4-BE49-F238E27FC236}">
                <a16:creationId xmlns:a16="http://schemas.microsoft.com/office/drawing/2014/main" id="{AB8BCED6-1303-4A5E-A744-4835975F8B03}"/>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l="22449" t="21806" r="15306" b="27768"/>
          <a:stretch>
            <a:fillRect/>
          </a:stretch>
        </p:blipFill>
        <p:spPr>
          <a:xfrm>
            <a:off x="0" y="0"/>
            <a:ext cx="5715000" cy="3424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3" name="Picture 10">
            <a:hlinkClick r:id="rId4"/>
            <a:extLst>
              <a:ext uri="{FF2B5EF4-FFF2-40B4-BE49-F238E27FC236}">
                <a16:creationId xmlns:a16="http://schemas.microsoft.com/office/drawing/2014/main" id="{6DABD3A1-0734-49E1-A05B-BDFA42418112}"/>
              </a:ext>
            </a:extLst>
          </p:cNvPr>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3352800" y="2362200"/>
            <a:ext cx="1546225"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4" name="Picture 14">
            <a:hlinkClick r:id="rId6"/>
            <a:extLst>
              <a:ext uri="{FF2B5EF4-FFF2-40B4-BE49-F238E27FC236}">
                <a16:creationId xmlns:a16="http://schemas.microsoft.com/office/drawing/2014/main" id="{9A235B9B-41E8-4115-89CC-D823BE219BE3}"/>
              </a:ext>
            </a:extLst>
          </p:cNvPr>
          <p:cNvPicPr>
            <a:picLocks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5322888" y="1066800"/>
            <a:ext cx="3821112"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045" name="Rectangle 17">
            <a:extLst>
              <a:ext uri="{FF2B5EF4-FFF2-40B4-BE49-F238E27FC236}">
                <a16:creationId xmlns:a16="http://schemas.microsoft.com/office/drawing/2014/main" id="{A61F00BD-E4F8-4377-A3A0-2CB42394E52F}"/>
              </a:ext>
            </a:extLst>
          </p:cNvPr>
          <p:cNvSpPr>
            <a:spLocks noChangeArrowheads="1"/>
          </p:cNvSpPr>
          <p:nvPr/>
        </p:nvSpPr>
        <p:spPr bwMode="auto">
          <a:xfrm>
            <a:off x="0" y="3886200"/>
            <a:ext cx="51816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For the wrath of God is revealed from heaven against all ungodliness and unrighteousness of men who suppress the truth in unrighteousness, </a:t>
            </a:r>
          </a:p>
          <a:p>
            <a:r>
              <a:rPr lang="en-US" altLang="en-US" sz="1600" b="1"/>
              <a:t>because that which is known about God is evident within them; for God made it evident to them. </a:t>
            </a:r>
          </a:p>
          <a:p>
            <a:r>
              <a:rPr lang="en-US" altLang="en-US" sz="1600" b="1"/>
              <a:t>For since the creation of the world His invisible attributes, His eternal power and divine nature, have been clearly seen, being understood through what has been made, so that they are without excuse.  			~Romans 1:18-20</a:t>
            </a:r>
          </a:p>
        </p:txBody>
      </p:sp>
      <p:sp>
        <p:nvSpPr>
          <p:cNvPr id="87046" name="Text Box 18">
            <a:extLst>
              <a:ext uri="{FF2B5EF4-FFF2-40B4-BE49-F238E27FC236}">
                <a16:creationId xmlns:a16="http://schemas.microsoft.com/office/drawing/2014/main" id="{26B3B757-C29B-47F0-BB13-7A8390508A17}"/>
              </a:ext>
            </a:extLst>
          </p:cNvPr>
          <p:cNvSpPr txBox="1">
            <a:spLocks noChangeArrowheads="1"/>
          </p:cNvSpPr>
          <p:nvPr/>
        </p:nvSpPr>
        <p:spPr bwMode="auto">
          <a:xfrm>
            <a:off x="3629025" y="0"/>
            <a:ext cx="53101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FF00"/>
                </a:solidFill>
              </a:rPr>
              <a:t>Design is as evident in nature as it </a:t>
            </a:r>
          </a:p>
          <a:p>
            <a:r>
              <a:rPr lang="en-US" altLang="en-US" sz="2400" b="1">
                <a:solidFill>
                  <a:srgbClr val="FFFF00"/>
                </a:solidFill>
              </a:rPr>
              <a:t>Is In Mt. Rushmore or a simple coin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Rectangle 5">
            <a:extLst>
              <a:ext uri="{FF2B5EF4-FFF2-40B4-BE49-F238E27FC236}">
                <a16:creationId xmlns:a16="http://schemas.microsoft.com/office/drawing/2014/main" id="{145B3547-7037-4B8F-9EF3-C6EE18890ABB}"/>
              </a:ext>
            </a:extLst>
          </p:cNvPr>
          <p:cNvSpPr>
            <a:spLocks noGrp="1" noChangeArrowheads="1"/>
          </p:cNvSpPr>
          <p:nvPr>
            <p:ph type="title"/>
          </p:nvPr>
        </p:nvSpPr>
        <p:spPr/>
        <p:txBody>
          <a:bodyPr/>
          <a:lstStyle/>
          <a:p>
            <a:pPr eaLnBrk="1" hangingPunct="1">
              <a:defRPr/>
            </a:pPr>
            <a:r>
              <a:rPr lang="en-US" altLang="en-US"/>
              <a:t>Apologetic Resources</a:t>
            </a:r>
          </a:p>
        </p:txBody>
      </p:sp>
      <p:sp>
        <p:nvSpPr>
          <p:cNvPr id="104454" name="Rectangle 6">
            <a:extLst>
              <a:ext uri="{FF2B5EF4-FFF2-40B4-BE49-F238E27FC236}">
                <a16:creationId xmlns:a16="http://schemas.microsoft.com/office/drawing/2014/main" id="{262F34D9-0D22-4C5B-BF80-84A0FB96256F}"/>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ltLang="en-US" sz="2800" i="1"/>
              <a:t>Norman Geisler</a:t>
            </a:r>
          </a:p>
          <a:p>
            <a:pPr eaLnBrk="1" hangingPunct="1">
              <a:defRPr/>
            </a:pPr>
            <a:r>
              <a:rPr lang="en-US" altLang="en-US" sz="2800"/>
              <a:t>Unshakeable Foundations</a:t>
            </a:r>
          </a:p>
          <a:p>
            <a:pPr eaLnBrk="1" hangingPunct="1">
              <a:defRPr/>
            </a:pPr>
            <a:r>
              <a:rPr lang="en-US" altLang="en-US" sz="2800"/>
              <a:t>Baker Encyclopedia of Christian Apologetics</a:t>
            </a:r>
          </a:p>
          <a:p>
            <a:pPr eaLnBrk="1" hangingPunct="1">
              <a:defRPr/>
            </a:pPr>
            <a:r>
              <a:rPr lang="en-US" altLang="en-US" sz="2800"/>
              <a:t>The Twelve Points That Prove That Christianity Is True</a:t>
            </a:r>
          </a:p>
          <a:p>
            <a:pPr eaLnBrk="1" hangingPunct="1">
              <a:buFont typeface="Wingdings" panose="05000000000000000000" pitchFamily="2" charset="2"/>
              <a:buNone/>
              <a:defRPr/>
            </a:pPr>
            <a:r>
              <a:rPr lang="en-US" altLang="en-US" sz="2800" i="1"/>
              <a:t>Josh McDowell</a:t>
            </a:r>
          </a:p>
          <a:p>
            <a:pPr eaLnBrk="1" hangingPunct="1">
              <a:defRPr/>
            </a:pPr>
            <a:r>
              <a:rPr lang="en-US" altLang="en-US" sz="2800"/>
              <a:t>More Than A Carpenter</a:t>
            </a:r>
          </a:p>
          <a:p>
            <a:pPr eaLnBrk="1" hangingPunct="1">
              <a:defRPr/>
            </a:pPr>
            <a:r>
              <a:rPr lang="en-US" altLang="en-US" sz="2800"/>
              <a:t>A Ready Defense</a:t>
            </a:r>
          </a:p>
          <a:p>
            <a:pPr eaLnBrk="1" hangingPunct="1">
              <a:buFont typeface="Wingdings" panose="05000000000000000000" pitchFamily="2" charset="2"/>
              <a:buNone/>
              <a:defRPr/>
            </a:pPr>
            <a:endParaRPr lang="en-US" alt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2CDF445-CA0C-42EF-8EA4-C6A938F7E62B}"/>
              </a:ext>
            </a:extLst>
          </p:cNvPr>
          <p:cNvSpPr>
            <a:spLocks noGrp="1" noChangeArrowheads="1"/>
          </p:cNvSpPr>
          <p:nvPr>
            <p:ph type="title"/>
          </p:nvPr>
        </p:nvSpPr>
        <p:spPr>
          <a:xfrm>
            <a:off x="457200" y="990600"/>
            <a:ext cx="8229600" cy="1143000"/>
          </a:xfrm>
        </p:spPr>
        <p:txBody>
          <a:bodyPr/>
          <a:lstStyle/>
          <a:p>
            <a:pPr eaLnBrk="1" hangingPunct="1">
              <a:defRPr/>
            </a:pPr>
            <a:r>
              <a:rPr lang="en-US" altLang="en-US" sz="2800">
                <a:latin typeface="Antique Olive Compact" pitchFamily="34" charset="0"/>
              </a:rPr>
              <a:t>United States</a:t>
            </a:r>
            <a:br>
              <a:rPr lang="en-US" altLang="en-US" sz="2800">
                <a:latin typeface="Antique Olive Compact" pitchFamily="34" charset="0"/>
              </a:rPr>
            </a:br>
            <a:r>
              <a:rPr lang="en-US" altLang="en-US" sz="2800">
                <a:latin typeface="Antique Olive Compact" pitchFamily="34" charset="0"/>
              </a:rPr>
              <a:t>Births to </a:t>
            </a:r>
            <a:br>
              <a:rPr lang="en-US" altLang="en-US" sz="2800">
                <a:latin typeface="Antique Olive Compact" pitchFamily="34" charset="0"/>
              </a:rPr>
            </a:br>
            <a:r>
              <a:rPr lang="en-US" altLang="en-US" sz="2800">
                <a:latin typeface="Antique Olive Compact" pitchFamily="34" charset="0"/>
              </a:rPr>
              <a:t>Unmarried Women</a:t>
            </a:r>
            <a:br>
              <a:rPr lang="en-US" altLang="en-US" sz="2800">
                <a:latin typeface="Antique Olive Compact" pitchFamily="34" charset="0"/>
              </a:rPr>
            </a:br>
            <a:r>
              <a:rPr lang="en-US" altLang="en-US" sz="2800">
                <a:latin typeface="Antique Olive Compact" pitchFamily="34" charset="0"/>
              </a:rPr>
              <a:t>1960-2000</a:t>
            </a:r>
            <a:br>
              <a:rPr lang="en-US" altLang="en-US" sz="2800">
                <a:latin typeface="Antique Olive Compact" pitchFamily="34" charset="0"/>
              </a:rPr>
            </a:br>
            <a:endParaRPr lang="en-US" altLang="en-US" sz="2800">
              <a:latin typeface="Antique Olive Compact" pitchFamily="34" charset="0"/>
            </a:endParaRPr>
          </a:p>
        </p:txBody>
      </p:sp>
      <p:sp>
        <p:nvSpPr>
          <p:cNvPr id="23555" name="AutoShape 3">
            <a:extLst>
              <a:ext uri="{FF2B5EF4-FFF2-40B4-BE49-F238E27FC236}">
                <a16:creationId xmlns:a16="http://schemas.microsoft.com/office/drawing/2014/main" id="{EBA7D0C3-D98E-4867-B034-2DFB3AADCCA9}"/>
              </a:ext>
            </a:extLst>
          </p:cNvPr>
          <p:cNvSpPr>
            <a:spLocks noChangeArrowheads="1"/>
          </p:cNvSpPr>
          <p:nvPr/>
        </p:nvSpPr>
        <p:spPr bwMode="auto">
          <a:xfrm>
            <a:off x="3048000" y="2514600"/>
            <a:ext cx="1219200" cy="2819400"/>
          </a:xfrm>
          <a:prstGeom prst="upArrow">
            <a:avLst>
              <a:gd name="adj1" fmla="val 50000"/>
              <a:gd name="adj2" fmla="val 57813"/>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3556" name="Text Box 4">
            <a:extLst>
              <a:ext uri="{FF2B5EF4-FFF2-40B4-BE49-F238E27FC236}">
                <a16:creationId xmlns:a16="http://schemas.microsoft.com/office/drawing/2014/main" id="{2BFA4164-2C3B-4BEF-B578-B6D5F5D33CCF}"/>
              </a:ext>
            </a:extLst>
          </p:cNvPr>
          <p:cNvSpPr txBox="1">
            <a:spLocks noChangeArrowheads="1"/>
          </p:cNvSpPr>
          <p:nvPr/>
        </p:nvSpPr>
        <p:spPr bwMode="auto">
          <a:xfrm>
            <a:off x="4038600" y="3429000"/>
            <a:ext cx="3459163" cy="1311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0">
                <a:solidFill>
                  <a:srgbClr val="FF0000"/>
                </a:solidFill>
                <a:latin typeface="Balloonist SF" pitchFamily="34" charset="0"/>
              </a:rPr>
              <a:t>+500%</a:t>
            </a:r>
          </a:p>
        </p:txBody>
      </p:sp>
      <p:sp>
        <p:nvSpPr>
          <p:cNvPr id="23557" name="Text Box 5">
            <a:extLst>
              <a:ext uri="{FF2B5EF4-FFF2-40B4-BE49-F238E27FC236}">
                <a16:creationId xmlns:a16="http://schemas.microsoft.com/office/drawing/2014/main" id="{1E27F3E6-9BC7-4902-8790-78B025E40841}"/>
              </a:ext>
            </a:extLst>
          </p:cNvPr>
          <p:cNvSpPr txBox="1">
            <a:spLocks noChangeArrowheads="1"/>
          </p:cNvSpPr>
          <p:nvPr/>
        </p:nvSpPr>
        <p:spPr bwMode="auto">
          <a:xfrm>
            <a:off x="1295400" y="5715000"/>
            <a:ext cx="559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Source:</a:t>
            </a:r>
          </a:p>
          <a:p>
            <a:pPr eaLnBrk="1" hangingPunct="1"/>
            <a:r>
              <a:rPr lang="en-US" altLang="en-US" sz="2000" b="1"/>
              <a:t>http://www.census.gov/statab/hist/HS-14.pdf</a:t>
            </a:r>
            <a:r>
              <a:rPr lang="en-US" altLang="en-US" sz="160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72E7181-59E3-4AD3-9EE4-FA0A633BC843}"/>
              </a:ext>
            </a:extLst>
          </p:cNvPr>
          <p:cNvSpPr>
            <a:spLocks noGrp="1" noChangeArrowheads="1"/>
          </p:cNvSpPr>
          <p:nvPr>
            <p:ph type="title"/>
          </p:nvPr>
        </p:nvSpPr>
        <p:spPr>
          <a:xfrm>
            <a:off x="457200" y="990600"/>
            <a:ext cx="8229600" cy="1143000"/>
          </a:xfrm>
        </p:spPr>
        <p:txBody>
          <a:bodyPr/>
          <a:lstStyle/>
          <a:p>
            <a:pPr eaLnBrk="1" hangingPunct="1">
              <a:defRPr/>
            </a:pPr>
            <a:r>
              <a:rPr lang="en-US" altLang="en-US" sz="2800">
                <a:latin typeface="Antique Olive Compact" pitchFamily="34" charset="0"/>
              </a:rPr>
              <a:t>United States</a:t>
            </a:r>
            <a:br>
              <a:rPr lang="en-US" altLang="en-US" sz="2800">
                <a:latin typeface="Antique Olive Compact" pitchFamily="34" charset="0"/>
              </a:rPr>
            </a:br>
            <a:r>
              <a:rPr lang="en-US" altLang="en-US" sz="2800">
                <a:latin typeface="Antique Olive Compact" pitchFamily="34" charset="0"/>
              </a:rPr>
              <a:t>Adolescent &amp; Young </a:t>
            </a:r>
            <a:br>
              <a:rPr lang="en-US" altLang="en-US" sz="2800">
                <a:latin typeface="Antique Olive Compact" pitchFamily="34" charset="0"/>
              </a:rPr>
            </a:br>
            <a:r>
              <a:rPr lang="en-US" altLang="en-US" sz="2800">
                <a:latin typeface="Antique Olive Compact" pitchFamily="34" charset="0"/>
              </a:rPr>
              <a:t>Adult Suicide</a:t>
            </a:r>
            <a:br>
              <a:rPr lang="en-US" altLang="en-US" sz="2800">
                <a:latin typeface="Antique Olive Compact" pitchFamily="34" charset="0"/>
              </a:rPr>
            </a:br>
            <a:r>
              <a:rPr lang="en-US" altLang="en-US" sz="2800">
                <a:latin typeface="Antique Olive Compact" pitchFamily="34" charset="0"/>
              </a:rPr>
              <a:t>1952-1995</a:t>
            </a:r>
            <a:br>
              <a:rPr lang="en-US" altLang="en-US" sz="2800">
                <a:latin typeface="Antique Olive Compact" pitchFamily="34" charset="0"/>
              </a:rPr>
            </a:br>
            <a:endParaRPr lang="en-US" altLang="en-US" sz="2800">
              <a:latin typeface="Antique Olive Compact" pitchFamily="34" charset="0"/>
            </a:endParaRPr>
          </a:p>
        </p:txBody>
      </p:sp>
      <p:sp>
        <p:nvSpPr>
          <p:cNvPr id="24579" name="AutoShape 3">
            <a:extLst>
              <a:ext uri="{FF2B5EF4-FFF2-40B4-BE49-F238E27FC236}">
                <a16:creationId xmlns:a16="http://schemas.microsoft.com/office/drawing/2014/main" id="{9D1DCC96-A205-423B-9A8E-D007B535E020}"/>
              </a:ext>
            </a:extLst>
          </p:cNvPr>
          <p:cNvSpPr>
            <a:spLocks noChangeArrowheads="1"/>
          </p:cNvSpPr>
          <p:nvPr/>
        </p:nvSpPr>
        <p:spPr bwMode="auto">
          <a:xfrm>
            <a:off x="3048000" y="2514600"/>
            <a:ext cx="1219200" cy="2819400"/>
          </a:xfrm>
          <a:prstGeom prst="upArrow">
            <a:avLst>
              <a:gd name="adj1" fmla="val 50000"/>
              <a:gd name="adj2" fmla="val 57813"/>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4580" name="Text Box 4">
            <a:extLst>
              <a:ext uri="{FF2B5EF4-FFF2-40B4-BE49-F238E27FC236}">
                <a16:creationId xmlns:a16="http://schemas.microsoft.com/office/drawing/2014/main" id="{9583639B-0B43-4501-80EA-2447FE770579}"/>
              </a:ext>
            </a:extLst>
          </p:cNvPr>
          <p:cNvSpPr txBox="1">
            <a:spLocks noChangeArrowheads="1"/>
          </p:cNvSpPr>
          <p:nvPr/>
        </p:nvSpPr>
        <p:spPr bwMode="auto">
          <a:xfrm>
            <a:off x="4038600" y="3429000"/>
            <a:ext cx="3454400" cy="1311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0">
                <a:solidFill>
                  <a:srgbClr val="FF0000"/>
                </a:solidFill>
                <a:latin typeface="Balloonist SF" pitchFamily="34" charset="0"/>
              </a:rPr>
              <a:t>+200%</a:t>
            </a:r>
          </a:p>
        </p:txBody>
      </p:sp>
      <p:sp>
        <p:nvSpPr>
          <p:cNvPr id="24581" name="Text Box 5">
            <a:extLst>
              <a:ext uri="{FF2B5EF4-FFF2-40B4-BE49-F238E27FC236}">
                <a16:creationId xmlns:a16="http://schemas.microsoft.com/office/drawing/2014/main" id="{D26E6FE3-1CDA-416D-B805-37F95E5BF34E}"/>
              </a:ext>
            </a:extLst>
          </p:cNvPr>
          <p:cNvSpPr txBox="1">
            <a:spLocks noChangeArrowheads="1"/>
          </p:cNvSpPr>
          <p:nvPr/>
        </p:nvSpPr>
        <p:spPr bwMode="auto">
          <a:xfrm>
            <a:off x="1295400" y="5715000"/>
            <a:ext cx="6442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Source:</a:t>
            </a:r>
          </a:p>
          <a:p>
            <a:pPr eaLnBrk="1" hangingPunct="1"/>
            <a:r>
              <a:rPr lang="en-US" altLang="en-US" sz="2000" b="1"/>
              <a:t>http://www.apa.org/ppo/issues/psuicidetest901.html</a:t>
            </a:r>
          </a:p>
        </p:txBody>
      </p:sp>
    </p:spTree>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Bangl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1195</TotalTime>
  <Words>3822</Words>
  <Application>Microsoft Office PowerPoint</Application>
  <PresentationFormat>On-screen Show (4:3)</PresentationFormat>
  <Paragraphs>523</Paragraphs>
  <Slides>71</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84" baseType="lpstr">
      <vt:lpstr>Arial</vt:lpstr>
      <vt:lpstr>Bangle</vt:lpstr>
      <vt:lpstr>Wingdings</vt:lpstr>
      <vt:lpstr>Calibri</vt:lpstr>
      <vt:lpstr>Times New Roman</vt:lpstr>
      <vt:lpstr>Albertus Medium</vt:lpstr>
      <vt:lpstr>Antique Olive Compact</vt:lpstr>
      <vt:lpstr>Balloonist SF</vt:lpstr>
      <vt:lpstr>Comic Sans MS</vt:lpstr>
      <vt:lpstr>Garamond</vt:lpstr>
      <vt:lpstr>Beam</vt:lpstr>
      <vt:lpstr>Microsoft Word Document</vt:lpstr>
      <vt:lpstr>Corel Photo House Image</vt:lpstr>
      <vt:lpstr>A Reasoned Defense of the  Truth of Christianity</vt:lpstr>
      <vt:lpstr>Outline</vt:lpstr>
      <vt:lpstr>Jesus Said: </vt:lpstr>
      <vt:lpstr>Why Christian Apologetics?</vt:lpstr>
      <vt:lpstr>21st Century Mindset</vt:lpstr>
      <vt:lpstr>PowerPoint Presentation</vt:lpstr>
      <vt:lpstr>United States Divorce Rate Since 1960 </vt:lpstr>
      <vt:lpstr>United States Births to  Unmarried Women 1960-2000 </vt:lpstr>
      <vt:lpstr>United States Adolescent &amp; Young  Adult Suicide 1952-1995 </vt:lpstr>
      <vt:lpstr>United States Violent Crime Increase 1960-2004 </vt:lpstr>
      <vt:lpstr>United States Law Enforcement Spending 1982-2003</vt:lpstr>
      <vt:lpstr>United States Individuals in Jail, Prison, on Probation or Parole 1982-2004 </vt:lpstr>
      <vt:lpstr>Americans Infected  with STD’s</vt:lpstr>
      <vt:lpstr>What is at the root of  these disturbing  megatrends in  our culture?</vt:lpstr>
      <vt:lpstr>My Thesis:</vt:lpstr>
      <vt:lpstr>Culture in Crisis</vt:lpstr>
      <vt:lpstr>But There Is Hope . . .</vt:lpstr>
      <vt:lpstr>What the World Says About Christ  and Christianity</vt:lpstr>
      <vt:lpstr>Meeting People Where They Are</vt:lpstr>
      <vt:lpstr>Answering Objections</vt:lpstr>
      <vt:lpstr>Proving Christianity Is True</vt:lpstr>
      <vt:lpstr>The Amazing Unity of the Bible</vt:lpstr>
      <vt:lpstr>Reliability of NT</vt:lpstr>
      <vt:lpstr>Reliability of the NT</vt:lpstr>
      <vt:lpstr>Archaeology and the NT</vt:lpstr>
      <vt:lpstr>Archaeology and the Bible</vt:lpstr>
      <vt:lpstr>Simon Greenleaf</vt:lpstr>
      <vt:lpstr>Proving Christianity Is True</vt:lpstr>
      <vt:lpstr>Jesus Claimed to be God</vt:lpstr>
      <vt:lpstr>Jesus Claimed to be God</vt:lpstr>
      <vt:lpstr>Jesus Claimed to be God</vt:lpstr>
      <vt:lpstr>Proving Christianity Is True</vt:lpstr>
      <vt:lpstr>Jesus Miraculously Fulfilled Messianic Prophecy</vt:lpstr>
      <vt:lpstr>Jesus’ Miracles</vt:lpstr>
      <vt:lpstr>Jesus Predicted and Accomplished His Resurrection</vt:lpstr>
      <vt:lpstr>Peter After Pentecost</vt:lpstr>
      <vt:lpstr>Paul’s Missionary Journeys</vt:lpstr>
      <vt:lpstr>Paul’s Suffering for the Gospel</vt:lpstr>
      <vt:lpstr>How Can We Explain the Change in  Paul and Apostles?</vt:lpstr>
      <vt:lpstr>Would Early Christians Die for a Lie?</vt:lpstr>
      <vt:lpstr>Eyewitnesses of the Resurrection</vt:lpstr>
      <vt:lpstr>Tradition as to How the Apostles and Early Christians Died*:</vt:lpstr>
      <vt:lpstr>Emperor Trajan’s letter to Pliny</vt:lpstr>
      <vt:lpstr>An Obvious Conclusion</vt:lpstr>
      <vt:lpstr>According to Supreme Court  Justice Antonin Scalia:</vt:lpstr>
      <vt:lpstr>Proving Christianity Is True</vt:lpstr>
      <vt:lpstr>Proving Christianity Is True</vt:lpstr>
      <vt:lpstr>Proving Christianity Is True</vt:lpstr>
      <vt:lpstr>PowerPoint Presentation</vt:lpstr>
      <vt:lpstr>PowerPoint Presentation</vt:lpstr>
      <vt:lpstr>Proving Christianity Is True</vt:lpstr>
      <vt:lpstr>Proving Christianity Is True</vt:lpstr>
      <vt:lpstr>Answering Objections to Christianity</vt:lpstr>
      <vt:lpstr>There is no evidence that Jesus existed outside of the Bible</vt:lpstr>
      <vt:lpstr>Non-Biblical Historical  Writings About Christ</vt:lpstr>
      <vt:lpstr>Non-Biblical Historical Writings About Christ</vt:lpstr>
      <vt:lpstr>Why can’t all religions be true?</vt:lpstr>
      <vt:lpstr>Can All Religions Be True?</vt:lpstr>
      <vt:lpstr>What about the “Lost Books”  of the Bible?</vt:lpstr>
      <vt:lpstr>Nag Hammadi Codices  found in 1945 in Egypt</vt:lpstr>
      <vt:lpstr>Jesus was “promoted” to God status only at the Council of Nicea</vt:lpstr>
      <vt:lpstr>The Divinity of Christ in the Words  of the Early Church Fathers </vt:lpstr>
      <vt:lpstr>Doesn’t the theory of evolution disprove Genesis?</vt:lpstr>
      <vt:lpstr>Evolutionary Conception</vt:lpstr>
      <vt:lpstr>If Evolution is true, the fossil record should be full of “Transitional Forms” </vt:lpstr>
      <vt:lpstr>Charles Darwin on the Fossil Problem</vt:lpstr>
      <vt:lpstr>Stephen Jay Gould on the Fossil Problem</vt:lpstr>
      <vt:lpstr>Richard Dawkins on the Fossil Problem</vt:lpstr>
      <vt:lpstr>Evolution is a Theory in Crisis</vt:lpstr>
      <vt:lpstr>PowerPoint Presentation</vt:lpstr>
      <vt:lpstr>Apologetic Resources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England Congregational Christian Fellowship</dc:title>
  <dc:creator>Dan Cote</dc:creator>
  <cp:lastModifiedBy>Dan Cote</cp:lastModifiedBy>
  <cp:revision>34</cp:revision>
  <dcterms:created xsi:type="dcterms:W3CDTF">2007-04-23T23:10:12Z</dcterms:created>
  <dcterms:modified xsi:type="dcterms:W3CDTF">2020-03-15T23:16:09Z</dcterms:modified>
</cp:coreProperties>
</file>